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Lst>
  <p:sldSz cy="10287000" cx="18288000"/>
  <p:notesSz cx="6858000" cy="9144000"/>
  <p:embeddedFontLst>
    <p:embeddedFont>
      <p:font typeface="Arimo"/>
      <p:bold r:id="rId13"/>
      <p:boldItalic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15" roundtripDataSignature="AMtx7mhpk7XFh9x9iTOv2AAwM3ViIErNo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Arimo-bold.fntdata"/><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customschemas.google.com/relationships/presentationmetadata" Target="metadata"/><Relationship Id="rId14" Type="http://schemas.openxmlformats.org/officeDocument/2006/relationships/font" Target="fonts/Arimo-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 name="Google Shape;99;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0" name="Google Shape;120;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2" name="Google Shape;132;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3" name="Google Shape;133;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3" name="Google Shape;153;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0" name="Google Shape;170;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3" name="Google Shape;183;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
        <p:nvSpPr>
          <p:cNvPr id="16" name="Google Shape;16;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8"/>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9"/>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9"/>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10"/>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10"/>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2" name="Google Shape;22;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1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8" name="Google Shape;28;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12"/>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12"/>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4" name="Google Shape;34;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13"/>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0" name="Google Shape;40;p13"/>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1" name="Google Shape;41;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14"/>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7" name="Google Shape;47;p14"/>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8" name="Google Shape;48;p14"/>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9" name="Google Shape;49;p14"/>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0" name="Google Shape;50;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16"/>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6"/>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16"/>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7"/>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7"/>
          <p:cNvSpPr/>
          <p:nvPr>
            <p:ph idx="2" type="pic"/>
          </p:nvPr>
        </p:nvSpPr>
        <p:spPr>
          <a:xfrm>
            <a:off x="1792288" y="612775"/>
            <a:ext cx="5486400" cy="4114800"/>
          </a:xfrm>
          <a:prstGeom prst="rect">
            <a:avLst/>
          </a:prstGeom>
          <a:noFill/>
          <a:ln>
            <a:noFill/>
          </a:ln>
        </p:spPr>
      </p:sp>
      <p:sp>
        <p:nvSpPr>
          <p:cNvPr id="68" name="Google Shape;68;p17"/>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p:nvPr/>
        </p:nvSpPr>
        <p:spPr>
          <a:xfrm rot="-2700000">
            <a:off x="8175648" y="7710531"/>
            <a:ext cx="5152937" cy="5152937"/>
          </a:xfrm>
          <a:custGeom>
            <a:rect b="b" l="l" r="r" t="t"/>
            <a:pathLst>
              <a:path extrusionOk="0" h="5152937" w="5152937">
                <a:moveTo>
                  <a:pt x="0" y="0"/>
                </a:moveTo>
                <a:lnTo>
                  <a:pt x="5152937" y="0"/>
                </a:lnTo>
                <a:lnTo>
                  <a:pt x="5152937" y="5152938"/>
                </a:lnTo>
                <a:lnTo>
                  <a:pt x="0" y="5152938"/>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9" name="Google Shape;89;p1"/>
          <p:cNvSpPr/>
          <p:nvPr/>
        </p:nvSpPr>
        <p:spPr>
          <a:xfrm rot="-2700000">
            <a:off x="11903532" y="8818146"/>
            <a:ext cx="2937707" cy="2937707"/>
          </a:xfrm>
          <a:custGeom>
            <a:rect b="b" l="l" r="r" t="t"/>
            <a:pathLst>
              <a:path extrusionOk="0" h="2937707" w="2937707">
                <a:moveTo>
                  <a:pt x="0" y="0"/>
                </a:moveTo>
                <a:lnTo>
                  <a:pt x="2937708" y="0"/>
                </a:lnTo>
                <a:lnTo>
                  <a:pt x="2937708" y="2937708"/>
                </a:lnTo>
                <a:lnTo>
                  <a:pt x="0" y="2937708"/>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0" name="Google Shape;90;p1"/>
          <p:cNvSpPr/>
          <p:nvPr/>
        </p:nvSpPr>
        <p:spPr>
          <a:xfrm rot="-2700000">
            <a:off x="10266929" y="-3105457"/>
            <a:ext cx="6210914" cy="6210914"/>
          </a:xfrm>
          <a:custGeom>
            <a:rect b="b" l="l" r="r" t="t"/>
            <a:pathLst>
              <a:path extrusionOk="0" h="6210914" w="6210914">
                <a:moveTo>
                  <a:pt x="0" y="0"/>
                </a:moveTo>
                <a:lnTo>
                  <a:pt x="6210914" y="0"/>
                </a:lnTo>
                <a:lnTo>
                  <a:pt x="6210914" y="6210914"/>
                </a:lnTo>
                <a:lnTo>
                  <a:pt x="0" y="6210914"/>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1" name="Google Shape;91;p1"/>
          <p:cNvSpPr/>
          <p:nvPr/>
        </p:nvSpPr>
        <p:spPr>
          <a:xfrm>
            <a:off x="10525353" y="2296467"/>
            <a:ext cx="5694066" cy="5694066"/>
          </a:xfrm>
          <a:custGeom>
            <a:rect b="b" l="l" r="r" t="t"/>
            <a:pathLst>
              <a:path extrusionOk="0" h="6530848" w="6530848">
                <a:moveTo>
                  <a:pt x="3265424" y="0"/>
                </a:moveTo>
                <a:lnTo>
                  <a:pt x="0" y="3265424"/>
                </a:lnTo>
                <a:lnTo>
                  <a:pt x="3265424" y="6530848"/>
                </a:lnTo>
                <a:lnTo>
                  <a:pt x="6530848" y="3265424"/>
                </a:lnTo>
                <a:lnTo>
                  <a:pt x="3265424" y="0"/>
                </a:lnTo>
                <a:close/>
              </a:path>
            </a:pathLst>
          </a:custGeom>
          <a:blipFill rotWithShape="1">
            <a:blip r:embed="rId3">
              <a:alphaModFix/>
            </a:blip>
            <a:stretch>
              <a:fillRect b="0" l="-51268" r="-38305"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2" name="Google Shape;92;p1"/>
          <p:cNvSpPr/>
          <p:nvPr/>
        </p:nvSpPr>
        <p:spPr>
          <a:xfrm rot="-2700000">
            <a:off x="15933163" y="870350"/>
            <a:ext cx="4938274" cy="4938274"/>
          </a:xfrm>
          <a:custGeom>
            <a:rect b="b" l="l" r="r" t="t"/>
            <a:pathLst>
              <a:path extrusionOk="0" h="4938274" w="4938274">
                <a:moveTo>
                  <a:pt x="0" y="0"/>
                </a:moveTo>
                <a:lnTo>
                  <a:pt x="4938274" y="0"/>
                </a:lnTo>
                <a:lnTo>
                  <a:pt x="4938274" y="4938273"/>
                </a:lnTo>
                <a:lnTo>
                  <a:pt x="0" y="4938273"/>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3" name="Google Shape;93;p1"/>
          <p:cNvSpPr/>
          <p:nvPr/>
        </p:nvSpPr>
        <p:spPr>
          <a:xfrm rot="-2700000">
            <a:off x="10731545" y="1798676"/>
            <a:ext cx="995582" cy="995582"/>
          </a:xfrm>
          <a:custGeom>
            <a:rect b="b" l="l" r="r" t="t"/>
            <a:pathLst>
              <a:path extrusionOk="0" h="995582" w="995582">
                <a:moveTo>
                  <a:pt x="0" y="0"/>
                </a:moveTo>
                <a:lnTo>
                  <a:pt x="995582" y="0"/>
                </a:lnTo>
                <a:lnTo>
                  <a:pt x="995582" y="995582"/>
                </a:lnTo>
                <a:lnTo>
                  <a:pt x="0" y="995582"/>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4" name="Google Shape;94;p1"/>
          <p:cNvSpPr/>
          <p:nvPr/>
        </p:nvSpPr>
        <p:spPr>
          <a:xfrm rot="-2700000">
            <a:off x="15614805" y="7711936"/>
            <a:ext cx="995582" cy="995582"/>
          </a:xfrm>
          <a:custGeom>
            <a:rect b="b" l="l" r="r" t="t"/>
            <a:pathLst>
              <a:path extrusionOk="0" h="995582" w="995582">
                <a:moveTo>
                  <a:pt x="0" y="0"/>
                </a:moveTo>
                <a:lnTo>
                  <a:pt x="995582" y="0"/>
                </a:lnTo>
                <a:lnTo>
                  <a:pt x="995582" y="995582"/>
                </a:lnTo>
                <a:lnTo>
                  <a:pt x="0" y="995582"/>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5" name="Google Shape;95;p1"/>
          <p:cNvSpPr/>
          <p:nvPr/>
        </p:nvSpPr>
        <p:spPr>
          <a:xfrm rot="-2700000">
            <a:off x="15727097" y="7824228"/>
            <a:ext cx="770999" cy="770999"/>
          </a:xfrm>
          <a:custGeom>
            <a:rect b="b" l="l" r="r" t="t"/>
            <a:pathLst>
              <a:path extrusionOk="0" h="770999" w="770999">
                <a:moveTo>
                  <a:pt x="0" y="0"/>
                </a:moveTo>
                <a:lnTo>
                  <a:pt x="770998" y="0"/>
                </a:lnTo>
                <a:lnTo>
                  <a:pt x="770998" y="770998"/>
                </a:lnTo>
                <a:lnTo>
                  <a:pt x="0" y="770998"/>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6" name="Google Shape;96;p1"/>
          <p:cNvSpPr txBox="1"/>
          <p:nvPr/>
        </p:nvSpPr>
        <p:spPr>
          <a:xfrm>
            <a:off x="1028700" y="3048000"/>
            <a:ext cx="8899492" cy="5155257"/>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lang="en-US" sz="5600">
                <a:solidFill>
                  <a:srgbClr val="DC2F02"/>
                </a:solidFill>
                <a:latin typeface="Arimo"/>
                <a:ea typeface="Arimo"/>
                <a:cs typeface="Arimo"/>
                <a:sym typeface="Arimo"/>
              </a:rPr>
              <a:t>THE RIDGE RESORT AGM                      </a:t>
            </a:r>
            <a:endParaRPr/>
          </a:p>
          <a:p>
            <a:pPr indent="0" lvl="0" marL="0" marR="0" rtl="0" algn="l">
              <a:lnSpc>
                <a:spcPct val="120000"/>
              </a:lnSpc>
              <a:spcBef>
                <a:spcPts val="0"/>
              </a:spcBef>
              <a:spcAft>
                <a:spcPts val="0"/>
              </a:spcAft>
              <a:buNone/>
            </a:pPr>
            <a:r>
              <a:rPr b="1" lang="en-US" sz="5600">
                <a:solidFill>
                  <a:srgbClr val="DC2F02"/>
                </a:solidFill>
                <a:latin typeface="Arimo"/>
                <a:ea typeface="Arimo"/>
                <a:cs typeface="Arimo"/>
                <a:sym typeface="Arimo"/>
              </a:rPr>
              <a:t>MOTIONS 15 AND 16</a:t>
            </a:r>
            <a:endParaRPr/>
          </a:p>
          <a:p>
            <a:pPr indent="0" lvl="0" marL="0" marR="0" rtl="0" algn="l">
              <a:lnSpc>
                <a:spcPct val="120000"/>
              </a:lnSpc>
              <a:spcBef>
                <a:spcPts val="0"/>
              </a:spcBef>
              <a:spcAft>
                <a:spcPts val="0"/>
              </a:spcAft>
              <a:buNone/>
            </a:pPr>
            <a:r>
              <a:t/>
            </a:r>
            <a:endParaRPr b="1" sz="5600">
              <a:solidFill>
                <a:srgbClr val="DC2F02"/>
              </a:solidFill>
              <a:latin typeface="Arimo"/>
              <a:ea typeface="Arimo"/>
              <a:cs typeface="Arimo"/>
              <a:sym typeface="Arimo"/>
            </a:endParaRPr>
          </a:p>
          <a:p>
            <a:pPr indent="0" lvl="0" marL="0" marR="0" rtl="0" algn="l">
              <a:lnSpc>
                <a:spcPct val="84000"/>
              </a:lnSpc>
              <a:spcBef>
                <a:spcPts val="0"/>
              </a:spcBef>
              <a:spcAft>
                <a:spcPts val="0"/>
              </a:spcAft>
              <a:buNone/>
            </a:pPr>
            <a:r>
              <a:rPr b="1" lang="en-US" sz="5600">
                <a:solidFill>
                  <a:srgbClr val="DC2F02"/>
                </a:solidFill>
                <a:latin typeface="Arimo"/>
                <a:ea typeface="Arimo"/>
                <a:cs typeface="Arimo"/>
                <a:sym typeface="Arimo"/>
              </a:rPr>
              <a:t>“</a:t>
            </a:r>
            <a:r>
              <a:rPr b="1" lang="en-US" sz="8000">
                <a:solidFill>
                  <a:srgbClr val="DC2F02"/>
                </a:solidFill>
                <a:latin typeface="Arimo"/>
                <a:ea typeface="Arimo"/>
                <a:cs typeface="Arimo"/>
                <a:sym typeface="Arimo"/>
              </a:rPr>
              <a:t>Investigate a         Restructure”                                           </a:t>
            </a:r>
            <a:endParaRPr/>
          </a:p>
          <a:p>
            <a:pPr indent="0" lvl="0" marL="0" marR="0" rtl="0" algn="l">
              <a:lnSpc>
                <a:spcPct val="120000"/>
              </a:lnSpc>
              <a:spcBef>
                <a:spcPts val="0"/>
              </a:spcBef>
              <a:spcAft>
                <a:spcPts val="0"/>
              </a:spcAft>
              <a:buNone/>
            </a:pPr>
            <a:r>
              <a:t/>
            </a:r>
            <a:endParaRPr b="1" sz="5600">
              <a:solidFill>
                <a:srgbClr val="DC2F02"/>
              </a:solidFill>
              <a:latin typeface="Arimo"/>
              <a:ea typeface="Arimo"/>
              <a:cs typeface="Arimo"/>
              <a:sym typeface="Arim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
          <p:cNvSpPr/>
          <p:nvPr/>
        </p:nvSpPr>
        <p:spPr>
          <a:xfrm rot="-2700000">
            <a:off x="1344224" y="2521812"/>
            <a:ext cx="1523483" cy="1523483"/>
          </a:xfrm>
          <a:custGeom>
            <a:rect b="b" l="l" r="r" t="t"/>
            <a:pathLst>
              <a:path extrusionOk="0" h="1523483" w="1523483">
                <a:moveTo>
                  <a:pt x="0" y="0"/>
                </a:moveTo>
                <a:lnTo>
                  <a:pt x="1523482" y="0"/>
                </a:lnTo>
                <a:lnTo>
                  <a:pt x="1523482" y="1523482"/>
                </a:lnTo>
                <a:lnTo>
                  <a:pt x="0" y="1523482"/>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2" name="Google Shape;102;p2"/>
          <p:cNvSpPr/>
          <p:nvPr/>
        </p:nvSpPr>
        <p:spPr>
          <a:xfrm rot="-2700000">
            <a:off x="9848433" y="2521812"/>
            <a:ext cx="1523483" cy="1523483"/>
          </a:xfrm>
          <a:custGeom>
            <a:rect b="b" l="l" r="r" t="t"/>
            <a:pathLst>
              <a:path extrusionOk="0" h="1523483" w="1523483">
                <a:moveTo>
                  <a:pt x="0" y="0"/>
                </a:moveTo>
                <a:lnTo>
                  <a:pt x="1523482" y="0"/>
                </a:lnTo>
                <a:lnTo>
                  <a:pt x="1523482" y="1523482"/>
                </a:lnTo>
                <a:lnTo>
                  <a:pt x="0" y="1523482"/>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3" name="Google Shape;103;p2"/>
          <p:cNvSpPr/>
          <p:nvPr/>
        </p:nvSpPr>
        <p:spPr>
          <a:xfrm rot="-2700000">
            <a:off x="1344224" y="6241706"/>
            <a:ext cx="1523483" cy="1523483"/>
          </a:xfrm>
          <a:custGeom>
            <a:rect b="b" l="l" r="r" t="t"/>
            <a:pathLst>
              <a:path extrusionOk="0" h="1523483" w="1523483">
                <a:moveTo>
                  <a:pt x="0" y="0"/>
                </a:moveTo>
                <a:lnTo>
                  <a:pt x="1523482" y="0"/>
                </a:lnTo>
                <a:lnTo>
                  <a:pt x="1523482" y="1523482"/>
                </a:lnTo>
                <a:lnTo>
                  <a:pt x="0" y="1523482"/>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4" name="Google Shape;104;p2"/>
          <p:cNvSpPr/>
          <p:nvPr/>
        </p:nvSpPr>
        <p:spPr>
          <a:xfrm rot="-2700000">
            <a:off x="9848433" y="6241706"/>
            <a:ext cx="1523483" cy="1523483"/>
          </a:xfrm>
          <a:custGeom>
            <a:rect b="b" l="l" r="r" t="t"/>
            <a:pathLst>
              <a:path extrusionOk="0" h="1523483" w="1523483">
                <a:moveTo>
                  <a:pt x="0" y="0"/>
                </a:moveTo>
                <a:lnTo>
                  <a:pt x="1523482" y="0"/>
                </a:lnTo>
                <a:lnTo>
                  <a:pt x="1523482" y="1523482"/>
                </a:lnTo>
                <a:lnTo>
                  <a:pt x="0" y="1523482"/>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5" name="Google Shape;105;p2"/>
          <p:cNvSpPr txBox="1"/>
          <p:nvPr/>
        </p:nvSpPr>
        <p:spPr>
          <a:xfrm>
            <a:off x="3183230" y="2872740"/>
            <a:ext cx="6731867" cy="638556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b="1" lang="en-US" sz="2400">
                <a:solidFill>
                  <a:srgbClr val="000000"/>
                </a:solidFill>
                <a:latin typeface="Arimo"/>
                <a:ea typeface="Arimo"/>
                <a:cs typeface="Arimo"/>
                <a:sym typeface="Arimo"/>
              </a:rPr>
              <a:t>That the Body Corporate Committee (BCC), with assistance from Classic, work with the Ridge Resort Queenstown Owners Support Group (OSG) to investigate the process required to sell the resort </a:t>
            </a:r>
            <a:endParaRPr/>
          </a:p>
          <a:p>
            <a:pPr indent="0" lvl="0" marL="0" marR="0" rtl="0" algn="l">
              <a:lnSpc>
                <a:spcPct val="150000"/>
              </a:lnSpc>
              <a:spcBef>
                <a:spcPts val="0"/>
              </a:spcBef>
              <a:spcAft>
                <a:spcPts val="0"/>
              </a:spcAft>
              <a:buNone/>
            </a:pPr>
            <a:r>
              <a:t/>
            </a:r>
            <a:endParaRPr b="1" sz="2400">
              <a:solidFill>
                <a:srgbClr val="000000"/>
              </a:solidFill>
              <a:latin typeface="Arimo"/>
              <a:ea typeface="Arimo"/>
              <a:cs typeface="Arimo"/>
              <a:sym typeface="Arimo"/>
            </a:endParaRPr>
          </a:p>
          <a:p>
            <a:pPr indent="0" lvl="0" marL="0" marR="0" rtl="0" algn="l">
              <a:lnSpc>
                <a:spcPct val="150000"/>
              </a:lnSpc>
              <a:spcBef>
                <a:spcPts val="0"/>
              </a:spcBef>
              <a:spcAft>
                <a:spcPts val="0"/>
              </a:spcAft>
              <a:buNone/>
            </a:pPr>
            <a:r>
              <a:rPr b="1" lang="en-US" sz="2400">
                <a:solidFill>
                  <a:srgbClr val="000000"/>
                </a:solidFill>
                <a:latin typeface="Arimo"/>
                <a:ea typeface="Arimo"/>
                <a:cs typeface="Arimo"/>
                <a:sym typeface="Arimo"/>
              </a:rPr>
              <a:t>       (1) either as a single entity </a:t>
            </a:r>
            <a:endParaRPr/>
          </a:p>
          <a:p>
            <a:pPr indent="0" lvl="0" marL="0" marR="0" rtl="0" algn="l">
              <a:lnSpc>
                <a:spcPct val="150000"/>
              </a:lnSpc>
              <a:spcBef>
                <a:spcPts val="0"/>
              </a:spcBef>
              <a:spcAft>
                <a:spcPts val="0"/>
              </a:spcAft>
              <a:buNone/>
            </a:pPr>
            <a:r>
              <a:rPr lang="en-US" sz="2400">
                <a:solidFill>
                  <a:srgbClr val="000000"/>
                </a:solidFill>
                <a:latin typeface="Arimo"/>
                <a:ea typeface="Arimo"/>
                <a:cs typeface="Arimo"/>
                <a:sym typeface="Arimo"/>
              </a:rPr>
              <a:t>       </a:t>
            </a:r>
            <a:r>
              <a:rPr b="1" lang="en-US" sz="2400">
                <a:solidFill>
                  <a:srgbClr val="000000"/>
                </a:solidFill>
                <a:latin typeface="Arimo"/>
                <a:ea typeface="Arimo"/>
                <a:cs typeface="Arimo"/>
                <a:sym typeface="Arimo"/>
              </a:rPr>
              <a:t>(2) or as separate units </a:t>
            </a:r>
            <a:endParaRPr/>
          </a:p>
          <a:p>
            <a:pPr indent="0" lvl="0" marL="0" marR="0" rtl="0" algn="l">
              <a:lnSpc>
                <a:spcPct val="150000"/>
              </a:lnSpc>
              <a:spcBef>
                <a:spcPts val="0"/>
              </a:spcBef>
              <a:spcAft>
                <a:spcPts val="0"/>
              </a:spcAft>
              <a:buNone/>
            </a:pPr>
            <a:r>
              <a:t/>
            </a:r>
            <a:endParaRPr b="1" sz="2400">
              <a:solidFill>
                <a:srgbClr val="000000"/>
              </a:solidFill>
              <a:latin typeface="Arimo"/>
              <a:ea typeface="Arimo"/>
              <a:cs typeface="Arimo"/>
              <a:sym typeface="Arimo"/>
            </a:endParaRPr>
          </a:p>
          <a:p>
            <a:pPr indent="0" lvl="0" marL="0" marR="0" rtl="0" algn="l">
              <a:lnSpc>
                <a:spcPct val="150000"/>
              </a:lnSpc>
              <a:spcBef>
                <a:spcPts val="0"/>
              </a:spcBef>
              <a:spcAft>
                <a:spcPts val="0"/>
              </a:spcAft>
              <a:buNone/>
            </a:pPr>
            <a:r>
              <a:rPr b="1" lang="en-US" sz="2400">
                <a:solidFill>
                  <a:srgbClr val="000000"/>
                </a:solidFill>
                <a:latin typeface="Arimo"/>
                <a:ea typeface="Arimo"/>
                <a:cs typeface="Arimo"/>
                <a:sym typeface="Arimo"/>
              </a:rPr>
              <a:t>and report back to the BCC before the 2026 AGM on likely costs, timeframes, and any particular complexities associated with the Ridge Resort.</a:t>
            </a:r>
            <a:endParaRPr/>
          </a:p>
          <a:p>
            <a:pPr indent="0" lvl="0" marL="0" marR="0" rtl="0" algn="l">
              <a:lnSpc>
                <a:spcPct val="149958"/>
              </a:lnSpc>
              <a:spcBef>
                <a:spcPts val="0"/>
              </a:spcBef>
              <a:spcAft>
                <a:spcPts val="0"/>
              </a:spcAft>
              <a:buNone/>
            </a:pPr>
            <a:r>
              <a:t/>
            </a:r>
            <a:endParaRPr b="1" sz="2400">
              <a:solidFill>
                <a:srgbClr val="000000"/>
              </a:solidFill>
              <a:latin typeface="Arimo"/>
              <a:ea typeface="Arimo"/>
              <a:cs typeface="Arimo"/>
              <a:sym typeface="Arimo"/>
            </a:endParaRPr>
          </a:p>
        </p:txBody>
      </p:sp>
      <p:cxnSp>
        <p:nvCxnSpPr>
          <p:cNvPr id="106" name="Google Shape;106;p2"/>
          <p:cNvCxnSpPr/>
          <p:nvPr/>
        </p:nvCxnSpPr>
        <p:spPr>
          <a:xfrm rot="5400000">
            <a:off x="1776051" y="1507923"/>
            <a:ext cx="659827" cy="0"/>
          </a:xfrm>
          <a:prstGeom prst="straightConnector1">
            <a:avLst/>
          </a:prstGeom>
          <a:noFill/>
          <a:ln cap="flat" cmpd="sng" w="38100">
            <a:solidFill>
              <a:srgbClr val="DC2F02"/>
            </a:solidFill>
            <a:prstDash val="solid"/>
            <a:round/>
            <a:headEnd len="sm" w="sm" type="none"/>
            <a:tailEnd len="sm" w="sm" type="none"/>
          </a:ln>
        </p:spPr>
      </p:cxnSp>
      <p:cxnSp>
        <p:nvCxnSpPr>
          <p:cNvPr id="107" name="Google Shape;107;p2"/>
          <p:cNvCxnSpPr/>
          <p:nvPr/>
        </p:nvCxnSpPr>
        <p:spPr>
          <a:xfrm rot="5400000">
            <a:off x="1776051" y="8740977"/>
            <a:ext cx="659827" cy="0"/>
          </a:xfrm>
          <a:prstGeom prst="straightConnector1">
            <a:avLst/>
          </a:prstGeom>
          <a:noFill/>
          <a:ln cap="flat" cmpd="sng" w="38100">
            <a:solidFill>
              <a:srgbClr val="DC2F02"/>
            </a:solidFill>
            <a:prstDash val="solid"/>
            <a:round/>
            <a:headEnd len="sm" w="sm" type="none"/>
            <a:tailEnd len="sm" w="sm" type="none"/>
          </a:ln>
        </p:spPr>
      </p:cxnSp>
      <p:cxnSp>
        <p:nvCxnSpPr>
          <p:cNvPr id="108" name="Google Shape;108;p2"/>
          <p:cNvCxnSpPr/>
          <p:nvPr/>
        </p:nvCxnSpPr>
        <p:spPr>
          <a:xfrm rot="5400000">
            <a:off x="1672684" y="5124450"/>
            <a:ext cx="866562" cy="0"/>
          </a:xfrm>
          <a:prstGeom prst="straightConnector1">
            <a:avLst/>
          </a:prstGeom>
          <a:noFill/>
          <a:ln cap="flat" cmpd="sng" w="38100">
            <a:solidFill>
              <a:srgbClr val="DC2F02"/>
            </a:solidFill>
            <a:prstDash val="solid"/>
            <a:round/>
            <a:headEnd len="sm" w="sm" type="none"/>
            <a:tailEnd len="sm" w="sm" type="none"/>
          </a:ln>
        </p:spPr>
      </p:cxnSp>
      <p:cxnSp>
        <p:nvCxnSpPr>
          <p:cNvPr id="109" name="Google Shape;109;p2"/>
          <p:cNvCxnSpPr/>
          <p:nvPr/>
        </p:nvCxnSpPr>
        <p:spPr>
          <a:xfrm rot="5400000">
            <a:off x="10280260" y="1507923"/>
            <a:ext cx="659827" cy="0"/>
          </a:xfrm>
          <a:prstGeom prst="straightConnector1">
            <a:avLst/>
          </a:prstGeom>
          <a:noFill/>
          <a:ln cap="flat" cmpd="sng" w="38100">
            <a:solidFill>
              <a:srgbClr val="DC2F02"/>
            </a:solidFill>
            <a:prstDash val="solid"/>
            <a:round/>
            <a:headEnd len="sm" w="sm" type="none"/>
            <a:tailEnd len="sm" w="sm" type="none"/>
          </a:ln>
        </p:spPr>
      </p:cxnSp>
      <p:cxnSp>
        <p:nvCxnSpPr>
          <p:cNvPr id="110" name="Google Shape;110;p2"/>
          <p:cNvCxnSpPr/>
          <p:nvPr/>
        </p:nvCxnSpPr>
        <p:spPr>
          <a:xfrm rot="5400000">
            <a:off x="10280260" y="8740977"/>
            <a:ext cx="659827" cy="0"/>
          </a:xfrm>
          <a:prstGeom prst="straightConnector1">
            <a:avLst/>
          </a:prstGeom>
          <a:noFill/>
          <a:ln cap="flat" cmpd="sng" w="38100">
            <a:solidFill>
              <a:srgbClr val="DC2F02"/>
            </a:solidFill>
            <a:prstDash val="solid"/>
            <a:round/>
            <a:headEnd len="sm" w="sm" type="none"/>
            <a:tailEnd len="sm" w="sm" type="none"/>
          </a:ln>
        </p:spPr>
      </p:cxnSp>
      <p:cxnSp>
        <p:nvCxnSpPr>
          <p:cNvPr id="111" name="Google Shape;111;p2"/>
          <p:cNvCxnSpPr/>
          <p:nvPr/>
        </p:nvCxnSpPr>
        <p:spPr>
          <a:xfrm rot="5400000">
            <a:off x="10176893" y="5124450"/>
            <a:ext cx="866562" cy="0"/>
          </a:xfrm>
          <a:prstGeom prst="straightConnector1">
            <a:avLst/>
          </a:prstGeom>
          <a:noFill/>
          <a:ln cap="flat" cmpd="sng" w="38100">
            <a:solidFill>
              <a:srgbClr val="DC2F02"/>
            </a:solidFill>
            <a:prstDash val="solid"/>
            <a:round/>
            <a:headEnd len="sm" w="sm" type="none"/>
            <a:tailEnd len="sm" w="sm" type="none"/>
          </a:ln>
        </p:spPr>
      </p:cxnSp>
      <p:sp>
        <p:nvSpPr>
          <p:cNvPr id="112" name="Google Shape;112;p2"/>
          <p:cNvSpPr txBox="1"/>
          <p:nvPr/>
        </p:nvSpPr>
        <p:spPr>
          <a:xfrm>
            <a:off x="3443433" y="1941204"/>
            <a:ext cx="5311658" cy="657225"/>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lang="en-US" sz="4200">
                <a:solidFill>
                  <a:srgbClr val="DC2F02"/>
                </a:solidFill>
                <a:latin typeface="Arimo"/>
                <a:ea typeface="Arimo"/>
                <a:cs typeface="Arimo"/>
                <a:sym typeface="Arimo"/>
              </a:rPr>
              <a:t>2015 AGM Motion</a:t>
            </a:r>
            <a:endParaRPr/>
          </a:p>
        </p:txBody>
      </p:sp>
      <p:sp>
        <p:nvSpPr>
          <p:cNvPr id="113" name="Google Shape;113;p2"/>
          <p:cNvSpPr txBox="1"/>
          <p:nvPr/>
        </p:nvSpPr>
        <p:spPr>
          <a:xfrm>
            <a:off x="11947642" y="1941204"/>
            <a:ext cx="5311658" cy="657225"/>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lang="en-US" sz="4200">
                <a:solidFill>
                  <a:srgbClr val="DC2F02"/>
                </a:solidFill>
                <a:latin typeface="Arimo"/>
                <a:ea typeface="Arimo"/>
                <a:cs typeface="Arimo"/>
                <a:sym typeface="Arimo"/>
              </a:rPr>
              <a:t>Our approach</a:t>
            </a:r>
            <a:endParaRPr/>
          </a:p>
        </p:txBody>
      </p:sp>
      <p:sp>
        <p:nvSpPr>
          <p:cNvPr id="114" name="Google Shape;114;p2"/>
          <p:cNvSpPr txBox="1"/>
          <p:nvPr/>
        </p:nvSpPr>
        <p:spPr>
          <a:xfrm>
            <a:off x="12264491" y="3071771"/>
            <a:ext cx="4097059" cy="1092735"/>
          </a:xfrm>
          <a:prstGeom prst="rect">
            <a:avLst/>
          </a:prstGeom>
          <a:noFill/>
          <a:ln>
            <a:noFill/>
          </a:ln>
        </p:spPr>
        <p:txBody>
          <a:bodyPr anchorCtr="0" anchor="t" bIns="0" lIns="0" spcFirstLastPara="1" rIns="0" wrap="square" tIns="0">
            <a:spAutoFit/>
          </a:bodyPr>
          <a:lstStyle/>
          <a:p>
            <a:pPr indent="0" lvl="0" marL="0" marR="0" rtl="0" algn="l">
              <a:lnSpc>
                <a:spcPct val="119958"/>
              </a:lnSpc>
              <a:spcBef>
                <a:spcPts val="0"/>
              </a:spcBef>
              <a:spcAft>
                <a:spcPts val="0"/>
              </a:spcAft>
              <a:buNone/>
            </a:pPr>
            <a:r>
              <a:rPr b="1" lang="en-US" sz="2400">
                <a:solidFill>
                  <a:srgbClr val="000000"/>
                </a:solidFill>
                <a:latin typeface="Arimo"/>
                <a:ea typeface="Arimo"/>
                <a:cs typeface="Arimo"/>
                <a:sym typeface="Arimo"/>
              </a:rPr>
              <a:t>Considered sale of the entire  resort as a single property</a:t>
            </a:r>
            <a:endParaRPr/>
          </a:p>
        </p:txBody>
      </p:sp>
      <p:sp>
        <p:nvSpPr>
          <p:cNvPr id="115" name="Google Shape;115;p2"/>
          <p:cNvSpPr txBox="1"/>
          <p:nvPr/>
        </p:nvSpPr>
        <p:spPr>
          <a:xfrm>
            <a:off x="12264491" y="4410075"/>
            <a:ext cx="4097059" cy="733425"/>
          </a:xfrm>
          <a:prstGeom prst="rect">
            <a:avLst/>
          </a:prstGeom>
          <a:noFill/>
          <a:ln>
            <a:noFill/>
          </a:ln>
        </p:spPr>
        <p:txBody>
          <a:bodyPr anchorCtr="0" anchor="t" bIns="0" lIns="0" spcFirstLastPara="1" rIns="0" wrap="square" tIns="0">
            <a:spAutoFit/>
          </a:bodyPr>
          <a:lstStyle/>
          <a:p>
            <a:pPr indent="0" lvl="0" marL="0" marR="0" rtl="0" algn="l">
              <a:lnSpc>
                <a:spcPct val="119958"/>
              </a:lnSpc>
              <a:spcBef>
                <a:spcPts val="0"/>
              </a:spcBef>
              <a:spcAft>
                <a:spcPts val="0"/>
              </a:spcAft>
              <a:buNone/>
            </a:pPr>
            <a:r>
              <a:rPr b="1" lang="en-US" sz="2400">
                <a:solidFill>
                  <a:srgbClr val="000000"/>
                </a:solidFill>
                <a:latin typeface="Arimo"/>
                <a:ea typeface="Arimo"/>
                <a:cs typeface="Arimo"/>
                <a:sym typeface="Arimo"/>
              </a:rPr>
              <a:t>Considered sale of existing  principal units</a:t>
            </a:r>
            <a:endParaRPr/>
          </a:p>
        </p:txBody>
      </p:sp>
      <p:sp>
        <p:nvSpPr>
          <p:cNvPr id="116" name="Google Shape;116;p2"/>
          <p:cNvSpPr txBox="1"/>
          <p:nvPr/>
        </p:nvSpPr>
        <p:spPr>
          <a:xfrm>
            <a:off x="12264491" y="6993922"/>
            <a:ext cx="4097059" cy="1092735"/>
          </a:xfrm>
          <a:prstGeom prst="rect">
            <a:avLst/>
          </a:prstGeom>
          <a:noFill/>
          <a:ln>
            <a:noFill/>
          </a:ln>
        </p:spPr>
        <p:txBody>
          <a:bodyPr anchorCtr="0" anchor="t" bIns="0" lIns="0" spcFirstLastPara="1" rIns="0" wrap="square" tIns="0">
            <a:spAutoFit/>
          </a:bodyPr>
          <a:lstStyle/>
          <a:p>
            <a:pPr indent="0" lvl="0" marL="0" marR="0" rtl="0" algn="l">
              <a:lnSpc>
                <a:spcPct val="119958"/>
              </a:lnSpc>
              <a:spcBef>
                <a:spcPts val="0"/>
              </a:spcBef>
              <a:spcAft>
                <a:spcPts val="0"/>
              </a:spcAft>
              <a:buNone/>
            </a:pPr>
            <a:r>
              <a:t/>
            </a:r>
            <a:endParaRPr b="1" sz="2400">
              <a:solidFill>
                <a:srgbClr val="000000"/>
              </a:solidFill>
              <a:latin typeface="Arimo"/>
              <a:ea typeface="Arimo"/>
              <a:cs typeface="Arimo"/>
              <a:sym typeface="Arimo"/>
            </a:endParaRPr>
          </a:p>
          <a:p>
            <a:pPr indent="0" lvl="0" marL="0" marR="0" rtl="0" algn="l">
              <a:lnSpc>
                <a:spcPct val="119958"/>
              </a:lnSpc>
              <a:spcBef>
                <a:spcPts val="0"/>
              </a:spcBef>
              <a:spcAft>
                <a:spcPts val="0"/>
              </a:spcAft>
              <a:buNone/>
            </a:pPr>
            <a:r>
              <a:rPr b="1" lang="en-US" sz="2400">
                <a:solidFill>
                  <a:srgbClr val="000000"/>
                </a:solidFill>
                <a:latin typeface="Arimo"/>
                <a:ea typeface="Arimo"/>
                <a:cs typeface="Arimo"/>
                <a:sym typeface="Arimo"/>
              </a:rPr>
              <a:t>No funding for professional advice</a:t>
            </a:r>
            <a:endParaRPr/>
          </a:p>
        </p:txBody>
      </p:sp>
      <p:sp>
        <p:nvSpPr>
          <p:cNvPr id="117" name="Google Shape;117;p2"/>
          <p:cNvSpPr txBox="1"/>
          <p:nvPr/>
        </p:nvSpPr>
        <p:spPr>
          <a:xfrm>
            <a:off x="12166651" y="5907132"/>
            <a:ext cx="5092649" cy="630912"/>
          </a:xfrm>
          <a:prstGeom prst="rect">
            <a:avLst/>
          </a:prstGeom>
          <a:noFill/>
          <a:ln>
            <a:noFill/>
          </a:ln>
        </p:spPr>
        <p:txBody>
          <a:bodyPr anchorCtr="0" anchor="t" bIns="0" lIns="0" spcFirstLastPara="1" rIns="0" wrap="square" tIns="0">
            <a:spAutoFit/>
          </a:bodyPr>
          <a:lstStyle/>
          <a:p>
            <a:pPr indent="0" lvl="0" marL="0" marR="0" rtl="0" algn="l">
              <a:lnSpc>
                <a:spcPct val="120049"/>
              </a:lnSpc>
              <a:spcBef>
                <a:spcPts val="0"/>
              </a:spcBef>
              <a:spcAft>
                <a:spcPts val="0"/>
              </a:spcAft>
              <a:buNone/>
            </a:pPr>
            <a:r>
              <a:rPr b="1" lang="en-US" sz="4026">
                <a:solidFill>
                  <a:srgbClr val="DC2F02"/>
                </a:solidFill>
                <a:latin typeface="Arimo"/>
                <a:ea typeface="Arimo"/>
                <a:cs typeface="Arimo"/>
                <a:sym typeface="Arimo"/>
              </a:rPr>
              <a:t>Limitations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3"/>
          <p:cNvSpPr/>
          <p:nvPr/>
        </p:nvSpPr>
        <p:spPr>
          <a:xfrm rot="-2700000">
            <a:off x="1344224" y="2521812"/>
            <a:ext cx="1523483" cy="1523483"/>
          </a:xfrm>
          <a:custGeom>
            <a:rect b="b" l="l" r="r" t="t"/>
            <a:pathLst>
              <a:path extrusionOk="0" h="1523483" w="1523483">
                <a:moveTo>
                  <a:pt x="0" y="0"/>
                </a:moveTo>
                <a:lnTo>
                  <a:pt x="1523482" y="0"/>
                </a:lnTo>
                <a:lnTo>
                  <a:pt x="1523482" y="1523482"/>
                </a:lnTo>
                <a:lnTo>
                  <a:pt x="0" y="1523482"/>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23" name="Google Shape;123;p3"/>
          <p:cNvSpPr/>
          <p:nvPr/>
        </p:nvSpPr>
        <p:spPr>
          <a:xfrm rot="-2700000">
            <a:off x="1344224" y="6241706"/>
            <a:ext cx="1523483" cy="1523483"/>
          </a:xfrm>
          <a:custGeom>
            <a:rect b="b" l="l" r="r" t="t"/>
            <a:pathLst>
              <a:path extrusionOk="0" h="1523483" w="1523483">
                <a:moveTo>
                  <a:pt x="0" y="0"/>
                </a:moveTo>
                <a:lnTo>
                  <a:pt x="1523482" y="0"/>
                </a:lnTo>
                <a:lnTo>
                  <a:pt x="1523482" y="1523482"/>
                </a:lnTo>
                <a:lnTo>
                  <a:pt x="0" y="1523482"/>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24" name="Google Shape;124;p3"/>
          <p:cNvSpPr txBox="1"/>
          <p:nvPr/>
        </p:nvSpPr>
        <p:spPr>
          <a:xfrm>
            <a:off x="4824411" y="2633430"/>
            <a:ext cx="11357623" cy="1951432"/>
          </a:xfrm>
          <a:prstGeom prst="rect">
            <a:avLst/>
          </a:prstGeom>
          <a:noFill/>
          <a:ln>
            <a:noFill/>
          </a:ln>
        </p:spPr>
        <p:txBody>
          <a:bodyPr anchorCtr="0" anchor="t" bIns="0" lIns="0" spcFirstLastPara="1" rIns="0" wrap="square" tIns="0">
            <a:spAutoFit/>
          </a:bodyPr>
          <a:lstStyle/>
          <a:p>
            <a:pPr indent="-514350" lvl="0" marL="514350" marR="0" rtl="0" algn="l">
              <a:lnSpc>
                <a:spcPct val="150019"/>
              </a:lnSpc>
              <a:spcBef>
                <a:spcPts val="0"/>
              </a:spcBef>
              <a:spcAft>
                <a:spcPts val="0"/>
              </a:spcAft>
              <a:buClr>
                <a:srgbClr val="DC2F02"/>
              </a:buClr>
              <a:buSzPts val="2599"/>
              <a:buFont typeface="Arimo"/>
              <a:buAutoNum type="arabicPeriod"/>
            </a:pPr>
            <a:r>
              <a:rPr b="1" lang="en-US" sz="2599">
                <a:solidFill>
                  <a:srgbClr val="DC2F02"/>
                </a:solidFill>
                <a:latin typeface="Arimo"/>
                <a:ea typeface="Arimo"/>
                <a:cs typeface="Arimo"/>
                <a:sym typeface="Arimo"/>
              </a:rPr>
              <a:t>A proposal to sell as ONE PROPERTY unlikely to succeed as :</a:t>
            </a:r>
            <a:endParaRPr/>
          </a:p>
          <a:p>
            <a:pPr indent="-280669" lvl="1" marL="561339" marR="0" rtl="0" algn="l">
              <a:lnSpc>
                <a:spcPct val="150019"/>
              </a:lnSpc>
              <a:spcBef>
                <a:spcPts val="0"/>
              </a:spcBef>
              <a:spcAft>
                <a:spcPts val="0"/>
              </a:spcAft>
              <a:buClr>
                <a:srgbClr val="000000"/>
              </a:buClr>
              <a:buSzPts val="2599"/>
              <a:buFont typeface="Arial"/>
              <a:buChar char="•"/>
            </a:pPr>
            <a:r>
              <a:rPr b="1" i="0" lang="en-US" sz="2599" u="none" cap="none" strike="noStrike">
                <a:solidFill>
                  <a:srgbClr val="000000"/>
                </a:solidFill>
                <a:latin typeface="Arimo"/>
                <a:ea typeface="Arimo"/>
                <a:cs typeface="Arimo"/>
                <a:sym typeface="Arimo"/>
              </a:rPr>
              <a:t>Non timeshare ( Private) owners unlikely to agree;</a:t>
            </a:r>
            <a:endParaRPr/>
          </a:p>
          <a:p>
            <a:pPr indent="-280669" lvl="1" marL="561339" marR="0" rtl="0" algn="l">
              <a:lnSpc>
                <a:spcPct val="150019"/>
              </a:lnSpc>
              <a:spcBef>
                <a:spcPts val="0"/>
              </a:spcBef>
              <a:spcAft>
                <a:spcPts val="0"/>
              </a:spcAft>
              <a:buClr>
                <a:srgbClr val="000000"/>
              </a:buClr>
              <a:buSzPts val="2599"/>
              <a:buFont typeface="Arial"/>
              <a:buChar char="•"/>
            </a:pPr>
            <a:r>
              <a:rPr b="1" i="0" lang="en-US" sz="2599" u="none" cap="none" strike="noStrike">
                <a:solidFill>
                  <a:srgbClr val="000000"/>
                </a:solidFill>
                <a:latin typeface="Arimo"/>
                <a:ea typeface="Arimo"/>
                <a:cs typeface="Arimo"/>
                <a:sym typeface="Arimo"/>
              </a:rPr>
              <a:t>More than 25% of timeshare owners still wish to continue their use;</a:t>
            </a:r>
            <a:endParaRPr/>
          </a:p>
          <a:p>
            <a:pPr indent="-280669" lvl="1" marL="561339" marR="0" rtl="0" algn="l">
              <a:lnSpc>
                <a:spcPct val="150019"/>
              </a:lnSpc>
              <a:spcBef>
                <a:spcPts val="0"/>
              </a:spcBef>
              <a:spcAft>
                <a:spcPts val="0"/>
              </a:spcAft>
              <a:buClr>
                <a:srgbClr val="000000"/>
              </a:buClr>
              <a:buSzPts val="2599"/>
              <a:buFont typeface="Arial"/>
              <a:buChar char="•"/>
            </a:pPr>
            <a:r>
              <a:rPr b="1" i="0" lang="en-US" sz="2599" u="none" cap="none" strike="noStrike">
                <a:solidFill>
                  <a:srgbClr val="000000"/>
                </a:solidFill>
                <a:latin typeface="Arimo"/>
                <a:ea typeface="Arimo"/>
                <a:cs typeface="Arimo"/>
                <a:sym typeface="Arimo"/>
              </a:rPr>
              <a:t>Consider a restructure instead. </a:t>
            </a:r>
            <a:endParaRPr/>
          </a:p>
        </p:txBody>
      </p:sp>
      <p:cxnSp>
        <p:nvCxnSpPr>
          <p:cNvPr id="125" name="Google Shape;125;p3"/>
          <p:cNvCxnSpPr/>
          <p:nvPr/>
        </p:nvCxnSpPr>
        <p:spPr>
          <a:xfrm rot="5400000">
            <a:off x="1776051" y="1507923"/>
            <a:ext cx="659827" cy="0"/>
          </a:xfrm>
          <a:prstGeom prst="straightConnector1">
            <a:avLst/>
          </a:prstGeom>
          <a:noFill/>
          <a:ln cap="flat" cmpd="sng" w="38100">
            <a:solidFill>
              <a:srgbClr val="DC2F02"/>
            </a:solidFill>
            <a:prstDash val="solid"/>
            <a:round/>
            <a:headEnd len="sm" w="sm" type="none"/>
            <a:tailEnd len="sm" w="sm" type="none"/>
          </a:ln>
        </p:spPr>
      </p:cxnSp>
      <p:cxnSp>
        <p:nvCxnSpPr>
          <p:cNvPr id="126" name="Google Shape;126;p3"/>
          <p:cNvCxnSpPr/>
          <p:nvPr/>
        </p:nvCxnSpPr>
        <p:spPr>
          <a:xfrm rot="5400000">
            <a:off x="1776051" y="8740977"/>
            <a:ext cx="659827" cy="0"/>
          </a:xfrm>
          <a:prstGeom prst="straightConnector1">
            <a:avLst/>
          </a:prstGeom>
          <a:noFill/>
          <a:ln cap="flat" cmpd="sng" w="38100">
            <a:solidFill>
              <a:srgbClr val="DC2F02"/>
            </a:solidFill>
            <a:prstDash val="solid"/>
            <a:round/>
            <a:headEnd len="sm" w="sm" type="none"/>
            <a:tailEnd len="sm" w="sm" type="none"/>
          </a:ln>
        </p:spPr>
      </p:cxnSp>
      <p:cxnSp>
        <p:nvCxnSpPr>
          <p:cNvPr id="127" name="Google Shape;127;p3"/>
          <p:cNvCxnSpPr/>
          <p:nvPr/>
        </p:nvCxnSpPr>
        <p:spPr>
          <a:xfrm rot="5400000">
            <a:off x="1672684" y="5124450"/>
            <a:ext cx="866562" cy="0"/>
          </a:xfrm>
          <a:prstGeom prst="straightConnector1">
            <a:avLst/>
          </a:prstGeom>
          <a:noFill/>
          <a:ln cap="flat" cmpd="sng" w="38100">
            <a:solidFill>
              <a:srgbClr val="DC2F02"/>
            </a:solidFill>
            <a:prstDash val="solid"/>
            <a:round/>
            <a:headEnd len="sm" w="sm" type="none"/>
            <a:tailEnd len="sm" w="sm" type="none"/>
          </a:ln>
        </p:spPr>
      </p:cxnSp>
      <p:sp>
        <p:nvSpPr>
          <p:cNvPr id="128" name="Google Shape;128;p3"/>
          <p:cNvSpPr txBox="1"/>
          <p:nvPr/>
        </p:nvSpPr>
        <p:spPr>
          <a:xfrm>
            <a:off x="4577033" y="1349025"/>
            <a:ext cx="5311658" cy="657225"/>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lang="en-US" sz="4200">
                <a:solidFill>
                  <a:srgbClr val="DC2F02"/>
                </a:solidFill>
                <a:latin typeface="Arimo"/>
                <a:ea typeface="Arimo"/>
                <a:cs typeface="Arimo"/>
                <a:sym typeface="Arimo"/>
              </a:rPr>
              <a:t>Our conclusions: </a:t>
            </a:r>
            <a:endParaRPr/>
          </a:p>
        </p:txBody>
      </p:sp>
      <p:sp>
        <p:nvSpPr>
          <p:cNvPr id="129" name="Google Shape;129;p3"/>
          <p:cNvSpPr txBox="1"/>
          <p:nvPr/>
        </p:nvSpPr>
        <p:spPr>
          <a:xfrm>
            <a:off x="4824412" y="5351176"/>
            <a:ext cx="11357620" cy="3451842"/>
          </a:xfrm>
          <a:prstGeom prst="rect">
            <a:avLst/>
          </a:prstGeom>
          <a:noFill/>
          <a:ln>
            <a:noFill/>
          </a:ln>
        </p:spPr>
        <p:txBody>
          <a:bodyPr anchorCtr="0" anchor="t" bIns="0" lIns="0" spcFirstLastPara="1" rIns="0" wrap="square" tIns="0">
            <a:spAutoFit/>
          </a:bodyPr>
          <a:lstStyle/>
          <a:p>
            <a:pPr indent="0" lvl="0" marL="0" marR="0" rtl="0" algn="l">
              <a:lnSpc>
                <a:spcPct val="150019"/>
              </a:lnSpc>
              <a:spcBef>
                <a:spcPts val="0"/>
              </a:spcBef>
              <a:spcAft>
                <a:spcPts val="0"/>
              </a:spcAft>
              <a:buNone/>
            </a:pPr>
            <a:r>
              <a:rPr b="1" lang="en-US" sz="2599">
                <a:solidFill>
                  <a:srgbClr val="DC2F02"/>
                </a:solidFill>
                <a:latin typeface="Arimo"/>
                <a:ea typeface="Arimo"/>
                <a:cs typeface="Arimo"/>
                <a:sym typeface="Arimo"/>
              </a:rPr>
              <a:t>2. Sale of individual principal units MAY be  possible and worthy of  investigation:</a:t>
            </a:r>
            <a:endParaRPr/>
          </a:p>
          <a:p>
            <a:pPr indent="-280669" lvl="1" marL="561339" marR="0" rtl="0" algn="l">
              <a:lnSpc>
                <a:spcPct val="150019"/>
              </a:lnSpc>
              <a:spcBef>
                <a:spcPts val="0"/>
              </a:spcBef>
              <a:spcAft>
                <a:spcPts val="0"/>
              </a:spcAft>
              <a:buClr>
                <a:srgbClr val="000000"/>
              </a:buClr>
              <a:buSzPts val="2599"/>
              <a:buFont typeface="Arial"/>
              <a:buChar char="•"/>
            </a:pPr>
            <a:r>
              <a:rPr b="1" i="0" lang="en-US" sz="2599" u="none" cap="none" strike="noStrike">
                <a:solidFill>
                  <a:srgbClr val="000000"/>
                </a:solidFill>
                <a:latin typeface="Arimo"/>
                <a:ea typeface="Arimo"/>
                <a:cs typeface="Arimo"/>
                <a:sym typeface="Arimo"/>
              </a:rPr>
              <a:t>The 51 Owners of the Unit need to agree. Consolidation of “sellers” into one unit likely required to achieve this;</a:t>
            </a:r>
            <a:endParaRPr/>
          </a:p>
          <a:p>
            <a:pPr indent="-280669" lvl="1" marL="561339" marR="0" rtl="0" algn="l">
              <a:lnSpc>
                <a:spcPct val="150019"/>
              </a:lnSpc>
              <a:spcBef>
                <a:spcPts val="0"/>
              </a:spcBef>
              <a:spcAft>
                <a:spcPts val="0"/>
              </a:spcAft>
              <a:buClr>
                <a:srgbClr val="000000"/>
              </a:buClr>
              <a:buSzPts val="2599"/>
              <a:buFont typeface="Arial"/>
              <a:buChar char="•"/>
            </a:pPr>
            <a:r>
              <a:rPr b="1" i="0" lang="en-US" sz="2599" u="none" cap="none" strike="noStrike">
                <a:solidFill>
                  <a:srgbClr val="000000"/>
                </a:solidFill>
                <a:latin typeface="Arimo"/>
                <a:ea typeface="Arimo"/>
                <a:cs typeface="Arimo"/>
                <a:sym typeface="Arimo"/>
              </a:rPr>
              <a:t>Cooperation required;</a:t>
            </a:r>
            <a:endParaRPr/>
          </a:p>
          <a:p>
            <a:pPr indent="-280669" lvl="1" marL="561339" marR="0" rtl="0" algn="l">
              <a:lnSpc>
                <a:spcPct val="150019"/>
              </a:lnSpc>
              <a:spcBef>
                <a:spcPts val="0"/>
              </a:spcBef>
              <a:spcAft>
                <a:spcPts val="0"/>
              </a:spcAft>
              <a:buClr>
                <a:srgbClr val="000000"/>
              </a:buClr>
              <a:buSzPts val="2599"/>
              <a:buFont typeface="Arial"/>
              <a:buChar char="•"/>
            </a:pPr>
            <a:r>
              <a:rPr b="1" i="0" lang="en-US" sz="2599" u="none" cap="none" strike="noStrike">
                <a:solidFill>
                  <a:srgbClr val="000000"/>
                </a:solidFill>
                <a:latin typeface="Arimo"/>
                <a:ea typeface="Arimo"/>
                <a:cs typeface="Arimo"/>
                <a:sym typeface="Arimo"/>
              </a:rPr>
              <a:t>Cancellation of Unit Plan not required.</a:t>
            </a:r>
            <a:endParaRPr/>
          </a:p>
          <a:p>
            <a:pPr indent="0" lvl="0" marL="0" marR="0" rtl="0" algn="l">
              <a:lnSpc>
                <a:spcPct val="150019"/>
              </a:lnSpc>
              <a:spcBef>
                <a:spcPts val="0"/>
              </a:spcBef>
              <a:spcAft>
                <a:spcPts val="0"/>
              </a:spcAft>
              <a:buNone/>
            </a:pPr>
            <a:r>
              <a:t/>
            </a:r>
            <a:endParaRPr b="1" sz="2599">
              <a:solidFill>
                <a:srgbClr val="000000"/>
              </a:solidFill>
              <a:latin typeface="Arimo"/>
              <a:ea typeface="Arimo"/>
              <a:cs typeface="Arimo"/>
              <a:sym typeface="Arim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grpSp>
        <p:nvGrpSpPr>
          <p:cNvPr id="135" name="Google Shape;135;p4"/>
          <p:cNvGrpSpPr/>
          <p:nvPr/>
        </p:nvGrpSpPr>
        <p:grpSpPr>
          <a:xfrm>
            <a:off x="2835280" y="801476"/>
            <a:ext cx="14424020" cy="3635239"/>
            <a:chOff x="0" y="-47625"/>
            <a:chExt cx="3798919" cy="761927"/>
          </a:xfrm>
        </p:grpSpPr>
        <p:sp>
          <p:nvSpPr>
            <p:cNvPr id="136" name="Google Shape;136;p4"/>
            <p:cNvSpPr/>
            <p:nvPr/>
          </p:nvSpPr>
          <p:spPr>
            <a:xfrm>
              <a:off x="0" y="0"/>
              <a:ext cx="3798919" cy="714302"/>
            </a:xfrm>
            <a:custGeom>
              <a:rect b="b" l="l" r="r" t="t"/>
              <a:pathLst>
                <a:path extrusionOk="0" h="714302" w="3798919">
                  <a:moveTo>
                    <a:pt x="0" y="0"/>
                  </a:moveTo>
                  <a:lnTo>
                    <a:pt x="3798919" y="0"/>
                  </a:lnTo>
                  <a:lnTo>
                    <a:pt x="3798919" y="714302"/>
                  </a:lnTo>
                  <a:lnTo>
                    <a:pt x="0" y="714302"/>
                  </a:lnTo>
                  <a:close/>
                </a:path>
              </a:pathLst>
            </a:custGeom>
            <a:solidFill>
              <a:srgbClr val="DC2F02">
                <a:alpha val="9803"/>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37" name="Google Shape;137;p4"/>
            <p:cNvSpPr txBox="1"/>
            <p:nvPr/>
          </p:nvSpPr>
          <p:spPr>
            <a:xfrm>
              <a:off x="0" y="-47625"/>
              <a:ext cx="3798919" cy="761927"/>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38" name="Google Shape;138;p4"/>
          <p:cNvSpPr/>
          <p:nvPr/>
        </p:nvSpPr>
        <p:spPr>
          <a:xfrm rot="-2700000">
            <a:off x="1557835" y="1557835"/>
            <a:ext cx="2554890" cy="2554890"/>
          </a:xfrm>
          <a:custGeom>
            <a:rect b="b" l="l" r="r" t="t"/>
            <a:pathLst>
              <a:path extrusionOk="0" h="2554890" w="2554890">
                <a:moveTo>
                  <a:pt x="0" y="0"/>
                </a:moveTo>
                <a:lnTo>
                  <a:pt x="2554890" y="0"/>
                </a:lnTo>
                <a:lnTo>
                  <a:pt x="2554890" y="2554890"/>
                </a:lnTo>
                <a:lnTo>
                  <a:pt x="0" y="2554890"/>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39" name="Google Shape;139;p4"/>
          <p:cNvSpPr/>
          <p:nvPr/>
        </p:nvSpPr>
        <p:spPr>
          <a:xfrm rot="-2700000">
            <a:off x="1893353" y="1893353"/>
            <a:ext cx="1883854" cy="1883854"/>
          </a:xfrm>
          <a:custGeom>
            <a:rect b="b" l="l" r="r" t="t"/>
            <a:pathLst>
              <a:path extrusionOk="0" h="1883854" w="1883854">
                <a:moveTo>
                  <a:pt x="0" y="0"/>
                </a:moveTo>
                <a:lnTo>
                  <a:pt x="1883854" y="0"/>
                </a:lnTo>
                <a:lnTo>
                  <a:pt x="1883854" y="1883854"/>
                </a:lnTo>
                <a:lnTo>
                  <a:pt x="0" y="1883854"/>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nvGrpSpPr>
          <p:cNvPr id="140" name="Google Shape;140;p4"/>
          <p:cNvGrpSpPr/>
          <p:nvPr/>
        </p:nvGrpSpPr>
        <p:grpSpPr>
          <a:xfrm>
            <a:off x="2835280" y="4209936"/>
            <a:ext cx="14424020" cy="5048363"/>
            <a:chOff x="0" y="-47625"/>
            <a:chExt cx="3798919" cy="1411491"/>
          </a:xfrm>
        </p:grpSpPr>
        <p:sp>
          <p:nvSpPr>
            <p:cNvPr id="141" name="Google Shape;141;p4"/>
            <p:cNvSpPr/>
            <p:nvPr/>
          </p:nvSpPr>
          <p:spPr>
            <a:xfrm>
              <a:off x="0" y="0"/>
              <a:ext cx="3798919" cy="1363866"/>
            </a:xfrm>
            <a:custGeom>
              <a:rect b="b" l="l" r="r" t="t"/>
              <a:pathLst>
                <a:path extrusionOk="0" h="1363866" w="3798919">
                  <a:moveTo>
                    <a:pt x="0" y="0"/>
                  </a:moveTo>
                  <a:lnTo>
                    <a:pt x="3798919" y="0"/>
                  </a:lnTo>
                  <a:lnTo>
                    <a:pt x="3798919" y="1363866"/>
                  </a:lnTo>
                  <a:lnTo>
                    <a:pt x="0" y="1363866"/>
                  </a:lnTo>
                  <a:close/>
                </a:path>
              </a:pathLst>
            </a:custGeom>
            <a:solidFill>
              <a:srgbClr val="DC2F02">
                <a:alpha val="9803"/>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2" name="Google Shape;142;p4"/>
            <p:cNvSpPr txBox="1"/>
            <p:nvPr/>
          </p:nvSpPr>
          <p:spPr>
            <a:xfrm>
              <a:off x="0" y="-47625"/>
              <a:ext cx="3798919" cy="1411491"/>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43" name="Google Shape;143;p4"/>
          <p:cNvSpPr/>
          <p:nvPr/>
        </p:nvSpPr>
        <p:spPr>
          <a:xfrm rot="-2700000">
            <a:off x="1557835" y="6174275"/>
            <a:ext cx="2554890" cy="2554890"/>
          </a:xfrm>
          <a:custGeom>
            <a:rect b="b" l="l" r="r" t="t"/>
            <a:pathLst>
              <a:path extrusionOk="0" h="2554890" w="2554890">
                <a:moveTo>
                  <a:pt x="0" y="0"/>
                </a:moveTo>
                <a:lnTo>
                  <a:pt x="2554890" y="0"/>
                </a:lnTo>
                <a:lnTo>
                  <a:pt x="2554890" y="2554890"/>
                </a:lnTo>
                <a:lnTo>
                  <a:pt x="0" y="2554890"/>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4" name="Google Shape;144;p4"/>
          <p:cNvSpPr/>
          <p:nvPr/>
        </p:nvSpPr>
        <p:spPr>
          <a:xfrm rot="-2700000">
            <a:off x="1893353" y="6509793"/>
            <a:ext cx="1883854" cy="1883854"/>
          </a:xfrm>
          <a:custGeom>
            <a:rect b="b" l="l" r="r" t="t"/>
            <a:pathLst>
              <a:path extrusionOk="0" h="1883854" w="1883854">
                <a:moveTo>
                  <a:pt x="0" y="0"/>
                </a:moveTo>
                <a:lnTo>
                  <a:pt x="1883854" y="0"/>
                </a:lnTo>
                <a:lnTo>
                  <a:pt x="1883854" y="1883854"/>
                </a:lnTo>
                <a:lnTo>
                  <a:pt x="0" y="1883854"/>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5" name="Google Shape;145;p4"/>
          <p:cNvSpPr/>
          <p:nvPr/>
        </p:nvSpPr>
        <p:spPr>
          <a:xfrm>
            <a:off x="2505326" y="2293565"/>
            <a:ext cx="659908" cy="1083430"/>
          </a:xfrm>
          <a:custGeom>
            <a:rect b="b" l="l" r="r" t="t"/>
            <a:pathLst>
              <a:path extrusionOk="0" h="1083430" w="659908">
                <a:moveTo>
                  <a:pt x="0" y="0"/>
                </a:moveTo>
                <a:lnTo>
                  <a:pt x="659908" y="0"/>
                </a:lnTo>
                <a:lnTo>
                  <a:pt x="659908" y="1083430"/>
                </a:lnTo>
                <a:lnTo>
                  <a:pt x="0" y="1083430"/>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6" name="Google Shape;146;p4"/>
          <p:cNvSpPr/>
          <p:nvPr/>
        </p:nvSpPr>
        <p:spPr>
          <a:xfrm>
            <a:off x="2347737" y="6910005"/>
            <a:ext cx="975087" cy="1083430"/>
          </a:xfrm>
          <a:custGeom>
            <a:rect b="b" l="l" r="r" t="t"/>
            <a:pathLst>
              <a:path extrusionOk="0" h="1083430" w="975087">
                <a:moveTo>
                  <a:pt x="0" y="0"/>
                </a:moveTo>
                <a:lnTo>
                  <a:pt x="975087" y="0"/>
                </a:lnTo>
                <a:lnTo>
                  <a:pt x="975087" y="1083430"/>
                </a:lnTo>
                <a:lnTo>
                  <a:pt x="0" y="1083430"/>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7" name="Google Shape;147;p4"/>
          <p:cNvSpPr txBox="1"/>
          <p:nvPr/>
        </p:nvSpPr>
        <p:spPr>
          <a:xfrm>
            <a:off x="5176132" y="1716769"/>
            <a:ext cx="9957273" cy="657225"/>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lang="en-US" sz="4200">
                <a:solidFill>
                  <a:srgbClr val="DC2F02"/>
                </a:solidFill>
                <a:latin typeface="Arimo"/>
                <a:ea typeface="Arimo"/>
                <a:cs typeface="Arimo"/>
                <a:sym typeface="Arimo"/>
              </a:rPr>
              <a:t>Our recommendation</a:t>
            </a:r>
            <a:endParaRPr/>
          </a:p>
        </p:txBody>
      </p:sp>
      <p:sp>
        <p:nvSpPr>
          <p:cNvPr id="148" name="Google Shape;148;p4"/>
          <p:cNvSpPr txBox="1"/>
          <p:nvPr/>
        </p:nvSpPr>
        <p:spPr>
          <a:xfrm>
            <a:off x="5176132" y="2521232"/>
            <a:ext cx="11468100" cy="1621200"/>
          </a:xfrm>
          <a:prstGeom prst="rect">
            <a:avLst/>
          </a:prstGeom>
          <a:noFill/>
          <a:ln>
            <a:noFill/>
          </a:ln>
        </p:spPr>
        <p:txBody>
          <a:bodyPr anchorCtr="0" anchor="t" bIns="0" lIns="0" spcFirstLastPara="1" rIns="0" wrap="square" tIns="0">
            <a:spAutoFit/>
          </a:bodyPr>
          <a:lstStyle/>
          <a:p>
            <a:pPr indent="0" lvl="0" marL="0" marR="0" rtl="0" algn="l">
              <a:lnSpc>
                <a:spcPct val="115000"/>
              </a:lnSpc>
              <a:spcBef>
                <a:spcPts val="0"/>
              </a:spcBef>
              <a:spcAft>
                <a:spcPts val="0"/>
              </a:spcAft>
              <a:buNone/>
            </a:pPr>
            <a:r>
              <a:rPr b="1" lang="en-US" sz="4899">
                <a:solidFill>
                  <a:srgbClr val="DC2F02"/>
                </a:solidFill>
                <a:latin typeface="Arimo"/>
                <a:ea typeface="Arimo"/>
                <a:cs typeface="Arimo"/>
                <a:sym typeface="Arimo"/>
              </a:rPr>
              <a:t>Explore a restructure that opens viable pathways for all.</a:t>
            </a:r>
            <a:endParaRPr/>
          </a:p>
        </p:txBody>
      </p:sp>
      <p:sp>
        <p:nvSpPr>
          <p:cNvPr id="149" name="Google Shape;149;p4"/>
          <p:cNvSpPr txBox="1"/>
          <p:nvPr/>
        </p:nvSpPr>
        <p:spPr>
          <a:xfrm>
            <a:off x="5176132" y="4614684"/>
            <a:ext cx="11468100" cy="926700"/>
          </a:xfrm>
          <a:prstGeom prst="rect">
            <a:avLst/>
          </a:prstGeom>
          <a:noFill/>
          <a:ln>
            <a:noFill/>
          </a:ln>
        </p:spPr>
        <p:txBody>
          <a:bodyPr anchorCtr="0" anchor="t" bIns="0" lIns="0" spcFirstLastPara="1" rIns="0" wrap="square" tIns="0">
            <a:spAutoFit/>
          </a:bodyPr>
          <a:lstStyle/>
          <a:p>
            <a:pPr indent="0" lvl="0" marL="0" marR="0" rtl="0" algn="l">
              <a:lnSpc>
                <a:spcPct val="115000"/>
              </a:lnSpc>
              <a:spcBef>
                <a:spcPts val="0"/>
              </a:spcBef>
              <a:spcAft>
                <a:spcPts val="0"/>
              </a:spcAft>
              <a:buNone/>
            </a:pPr>
            <a:r>
              <a:rPr b="1" lang="en-US" sz="2800">
                <a:solidFill>
                  <a:srgbClr val="DC2F02"/>
                </a:solidFill>
                <a:latin typeface="Arimo"/>
                <a:ea typeface="Arimo"/>
                <a:cs typeface="Arimo"/>
                <a:sym typeface="Arimo"/>
              </a:rPr>
              <a:t>Fundamental step:  Separate Non-Timeshare and Timeshare properties through cancelling Unit Plan and Subdivision. </a:t>
            </a:r>
            <a:endParaRPr/>
          </a:p>
        </p:txBody>
      </p:sp>
      <p:sp>
        <p:nvSpPr>
          <p:cNvPr id="150" name="Google Shape;150;p4"/>
          <p:cNvSpPr txBox="1"/>
          <p:nvPr/>
        </p:nvSpPr>
        <p:spPr>
          <a:xfrm>
            <a:off x="4980184" y="6198237"/>
            <a:ext cx="11468100" cy="2755200"/>
          </a:xfrm>
          <a:prstGeom prst="rect">
            <a:avLst/>
          </a:prstGeom>
          <a:noFill/>
          <a:ln>
            <a:noFill/>
          </a:ln>
        </p:spPr>
        <p:txBody>
          <a:bodyPr anchorCtr="0" anchor="t" bIns="0" lIns="0" spcFirstLastPara="1" rIns="0" wrap="square" tIns="0">
            <a:spAutoFit/>
          </a:bodyPr>
          <a:lstStyle/>
          <a:p>
            <a:pPr indent="-393700" lvl="0" marL="457200" marR="0" rtl="0" algn="l">
              <a:lnSpc>
                <a:spcPct val="150000"/>
              </a:lnSpc>
              <a:spcBef>
                <a:spcPts val="0"/>
              </a:spcBef>
              <a:spcAft>
                <a:spcPts val="0"/>
              </a:spcAft>
              <a:buSzPts val="2600"/>
              <a:buFont typeface="Arimo"/>
              <a:buChar char="●"/>
            </a:pPr>
            <a:r>
              <a:rPr b="1" i="0" lang="en-US" sz="2600" u="none" cap="none" strike="noStrike">
                <a:solidFill>
                  <a:srgbClr val="7030A0"/>
                </a:solidFill>
                <a:latin typeface="Arimo"/>
                <a:ea typeface="Arimo"/>
                <a:cs typeface="Arimo"/>
                <a:sym typeface="Arimo"/>
              </a:rPr>
              <a:t>Private (Non-Timeshare) owners: </a:t>
            </a:r>
            <a:r>
              <a:rPr b="1" i="0" lang="en-US" sz="2600" u="none" cap="none" strike="noStrike">
                <a:solidFill>
                  <a:srgbClr val="000000"/>
                </a:solidFill>
                <a:latin typeface="Arimo"/>
                <a:ea typeface="Arimo"/>
                <a:cs typeface="Arimo"/>
                <a:sym typeface="Arimo"/>
              </a:rPr>
              <a:t>consider one (or more) body(ies) corporate and potential for freehold</a:t>
            </a:r>
            <a:r>
              <a:rPr b="1" lang="en-US" sz="2600">
                <a:latin typeface="Arimo"/>
                <a:ea typeface="Arimo"/>
                <a:cs typeface="Arimo"/>
                <a:sym typeface="Arimo"/>
              </a:rPr>
              <a:t>.</a:t>
            </a:r>
            <a:endParaRPr b="1" sz="2600">
              <a:latin typeface="Arimo"/>
              <a:ea typeface="Arimo"/>
              <a:cs typeface="Arimo"/>
              <a:sym typeface="Arimo"/>
            </a:endParaRPr>
          </a:p>
          <a:p>
            <a:pPr indent="0" lvl="0" marL="457200" marR="0" rtl="0" algn="l">
              <a:lnSpc>
                <a:spcPct val="150000"/>
              </a:lnSpc>
              <a:spcBef>
                <a:spcPts val="0"/>
              </a:spcBef>
              <a:spcAft>
                <a:spcPts val="0"/>
              </a:spcAft>
              <a:buNone/>
            </a:pPr>
            <a:r>
              <a:t/>
            </a:r>
            <a:endParaRPr b="1" sz="2600">
              <a:latin typeface="Arimo"/>
              <a:ea typeface="Arimo"/>
              <a:cs typeface="Arimo"/>
              <a:sym typeface="Arimo"/>
            </a:endParaRPr>
          </a:p>
          <a:p>
            <a:pPr indent="-393700" lvl="0" marL="457200" marR="0" rtl="0" algn="l">
              <a:lnSpc>
                <a:spcPct val="138423"/>
              </a:lnSpc>
              <a:spcBef>
                <a:spcPts val="0"/>
              </a:spcBef>
              <a:spcAft>
                <a:spcPts val="0"/>
              </a:spcAft>
              <a:buSzPts val="2600"/>
              <a:buFont typeface="Arimo"/>
              <a:buChar char="●"/>
            </a:pPr>
            <a:r>
              <a:rPr b="1" i="0" lang="en-US" sz="2600" u="none" cap="none" strike="noStrike">
                <a:solidFill>
                  <a:srgbClr val="7030A0"/>
                </a:solidFill>
                <a:latin typeface="Arimo"/>
                <a:ea typeface="Arimo"/>
                <a:cs typeface="Arimo"/>
                <a:sym typeface="Arimo"/>
              </a:rPr>
              <a:t>Timeshare owners: </a:t>
            </a:r>
            <a:r>
              <a:rPr b="1" i="0" lang="en-US" sz="2600" u="none" cap="none" strike="noStrike">
                <a:solidFill>
                  <a:srgbClr val="000000"/>
                </a:solidFill>
                <a:latin typeface="Arimo"/>
                <a:ea typeface="Arimo"/>
                <a:cs typeface="Arimo"/>
                <a:sym typeface="Arimo"/>
              </a:rPr>
              <a:t>consider a company structure, as have other timeshares. Land and buildings held freehold in one or more titles.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pic>
        <p:nvPicPr>
          <p:cNvPr id="155" name="Google Shape;155;p5"/>
          <p:cNvPicPr preferRelativeResize="0"/>
          <p:nvPr/>
        </p:nvPicPr>
        <p:blipFill rotWithShape="1">
          <a:blip r:embed="rId3">
            <a:alphaModFix/>
          </a:blip>
          <a:srcRect b="11224" l="0" r="0" t="13796"/>
          <a:stretch/>
        </p:blipFill>
        <p:spPr>
          <a:xfrm>
            <a:off x="-262718" y="-196133"/>
            <a:ext cx="9495370" cy="10679267"/>
          </a:xfrm>
          <a:prstGeom prst="rect">
            <a:avLst/>
          </a:prstGeom>
          <a:noFill/>
          <a:ln>
            <a:noFill/>
          </a:ln>
        </p:spPr>
      </p:pic>
      <p:sp>
        <p:nvSpPr>
          <p:cNvPr id="156" name="Google Shape;156;p5"/>
          <p:cNvSpPr/>
          <p:nvPr/>
        </p:nvSpPr>
        <p:spPr>
          <a:xfrm rot="-2700000">
            <a:off x="8346644" y="7272831"/>
            <a:ext cx="1772015" cy="1772015"/>
          </a:xfrm>
          <a:custGeom>
            <a:rect b="b" l="l" r="r" t="t"/>
            <a:pathLst>
              <a:path extrusionOk="0" h="1772015" w="1772015">
                <a:moveTo>
                  <a:pt x="0" y="0"/>
                </a:moveTo>
                <a:lnTo>
                  <a:pt x="1772015" y="0"/>
                </a:lnTo>
                <a:lnTo>
                  <a:pt x="1772015" y="1772015"/>
                </a:lnTo>
                <a:lnTo>
                  <a:pt x="0" y="1772015"/>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57" name="Google Shape;157;p5"/>
          <p:cNvSpPr/>
          <p:nvPr/>
        </p:nvSpPr>
        <p:spPr>
          <a:xfrm rot="-2700000">
            <a:off x="8346644" y="4257493"/>
            <a:ext cx="1772015" cy="1772015"/>
          </a:xfrm>
          <a:custGeom>
            <a:rect b="b" l="l" r="r" t="t"/>
            <a:pathLst>
              <a:path extrusionOk="0" h="1772015" w="1772015">
                <a:moveTo>
                  <a:pt x="0" y="0"/>
                </a:moveTo>
                <a:lnTo>
                  <a:pt x="1772015" y="0"/>
                </a:lnTo>
                <a:lnTo>
                  <a:pt x="1772015" y="1772014"/>
                </a:lnTo>
                <a:lnTo>
                  <a:pt x="0" y="1772014"/>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58" name="Google Shape;158;p5"/>
          <p:cNvSpPr/>
          <p:nvPr/>
        </p:nvSpPr>
        <p:spPr>
          <a:xfrm rot="-2700000">
            <a:off x="8346644" y="1242154"/>
            <a:ext cx="1772015" cy="1772015"/>
          </a:xfrm>
          <a:custGeom>
            <a:rect b="b" l="l" r="r" t="t"/>
            <a:pathLst>
              <a:path extrusionOk="0" h="1772015" w="1772015">
                <a:moveTo>
                  <a:pt x="0" y="0"/>
                </a:moveTo>
                <a:lnTo>
                  <a:pt x="1772015" y="0"/>
                </a:lnTo>
                <a:lnTo>
                  <a:pt x="1772015" y="1772015"/>
                </a:lnTo>
                <a:lnTo>
                  <a:pt x="0" y="1772015"/>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59" name="Google Shape;159;p5"/>
          <p:cNvSpPr/>
          <p:nvPr/>
        </p:nvSpPr>
        <p:spPr>
          <a:xfrm rot="-2700000">
            <a:off x="8455215" y="1350725"/>
            <a:ext cx="1554873" cy="1554873"/>
          </a:xfrm>
          <a:custGeom>
            <a:rect b="b" l="l" r="r" t="t"/>
            <a:pathLst>
              <a:path extrusionOk="0" h="1554873" w="1554873">
                <a:moveTo>
                  <a:pt x="0" y="0"/>
                </a:moveTo>
                <a:lnTo>
                  <a:pt x="1554873" y="0"/>
                </a:lnTo>
                <a:lnTo>
                  <a:pt x="1554873" y="1554873"/>
                </a:lnTo>
                <a:lnTo>
                  <a:pt x="0" y="1554873"/>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0" name="Google Shape;160;p5"/>
          <p:cNvSpPr/>
          <p:nvPr/>
        </p:nvSpPr>
        <p:spPr>
          <a:xfrm rot="-2700000">
            <a:off x="8366563" y="4774272"/>
            <a:ext cx="1554873" cy="1554873"/>
          </a:xfrm>
          <a:custGeom>
            <a:rect b="b" l="l" r="r" t="t"/>
            <a:pathLst>
              <a:path extrusionOk="0" h="1554873" w="1554873">
                <a:moveTo>
                  <a:pt x="0" y="0"/>
                </a:moveTo>
                <a:lnTo>
                  <a:pt x="1554873" y="0"/>
                </a:lnTo>
                <a:lnTo>
                  <a:pt x="1554873" y="1554874"/>
                </a:lnTo>
                <a:lnTo>
                  <a:pt x="0" y="1554874"/>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1" name="Google Shape;161;p5"/>
          <p:cNvSpPr/>
          <p:nvPr/>
        </p:nvSpPr>
        <p:spPr>
          <a:xfrm rot="-2700000">
            <a:off x="8455215" y="7381402"/>
            <a:ext cx="1554873" cy="1554873"/>
          </a:xfrm>
          <a:custGeom>
            <a:rect b="b" l="l" r="r" t="t"/>
            <a:pathLst>
              <a:path extrusionOk="0" h="1554873" w="1554873">
                <a:moveTo>
                  <a:pt x="0" y="0"/>
                </a:moveTo>
                <a:lnTo>
                  <a:pt x="1554873" y="0"/>
                </a:lnTo>
                <a:lnTo>
                  <a:pt x="1554873" y="1554873"/>
                </a:lnTo>
                <a:lnTo>
                  <a:pt x="0" y="1554873"/>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2" name="Google Shape;162;p5"/>
          <p:cNvSpPr/>
          <p:nvPr/>
        </p:nvSpPr>
        <p:spPr>
          <a:xfrm>
            <a:off x="8814227" y="1789618"/>
            <a:ext cx="836850" cy="677088"/>
          </a:xfrm>
          <a:custGeom>
            <a:rect b="b" l="l" r="r" t="t"/>
            <a:pathLst>
              <a:path extrusionOk="0" h="677088" w="836850">
                <a:moveTo>
                  <a:pt x="0" y="0"/>
                </a:moveTo>
                <a:lnTo>
                  <a:pt x="836849" y="0"/>
                </a:lnTo>
                <a:lnTo>
                  <a:pt x="836849" y="677087"/>
                </a:lnTo>
                <a:lnTo>
                  <a:pt x="0" y="677087"/>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3" name="Google Shape;163;p5"/>
          <p:cNvSpPr/>
          <p:nvPr/>
        </p:nvSpPr>
        <p:spPr>
          <a:xfrm>
            <a:off x="8814227" y="7740414"/>
            <a:ext cx="836850" cy="836850"/>
          </a:xfrm>
          <a:custGeom>
            <a:rect b="b" l="l" r="r" t="t"/>
            <a:pathLst>
              <a:path extrusionOk="0" h="836850" w="836850">
                <a:moveTo>
                  <a:pt x="0" y="0"/>
                </a:moveTo>
                <a:lnTo>
                  <a:pt x="836849" y="0"/>
                </a:lnTo>
                <a:lnTo>
                  <a:pt x="836849" y="836849"/>
                </a:lnTo>
                <a:lnTo>
                  <a:pt x="0" y="836849"/>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4" name="Google Shape;164;p5"/>
          <p:cNvSpPr/>
          <p:nvPr/>
        </p:nvSpPr>
        <p:spPr>
          <a:xfrm>
            <a:off x="8852265" y="4725075"/>
            <a:ext cx="760773" cy="836850"/>
          </a:xfrm>
          <a:custGeom>
            <a:rect b="b" l="l" r="r" t="t"/>
            <a:pathLst>
              <a:path extrusionOk="0" h="836850" w="760773">
                <a:moveTo>
                  <a:pt x="0" y="0"/>
                </a:moveTo>
                <a:lnTo>
                  <a:pt x="760773" y="0"/>
                </a:lnTo>
                <a:lnTo>
                  <a:pt x="760773" y="836850"/>
                </a:lnTo>
                <a:lnTo>
                  <a:pt x="0" y="836850"/>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5" name="Google Shape;165;p5"/>
          <p:cNvSpPr txBox="1"/>
          <p:nvPr/>
        </p:nvSpPr>
        <p:spPr>
          <a:xfrm>
            <a:off x="10808550" y="507225"/>
            <a:ext cx="6348600" cy="14223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lang="en-US" sz="4200">
                <a:solidFill>
                  <a:srgbClr val="DC2F02"/>
                </a:solidFill>
                <a:latin typeface="Arimo"/>
                <a:ea typeface="Arimo"/>
                <a:cs typeface="Arimo"/>
                <a:sym typeface="Arimo"/>
              </a:rPr>
              <a:t>Phase One (No cost)</a:t>
            </a:r>
            <a:endParaRPr/>
          </a:p>
          <a:p>
            <a:pPr indent="0" lvl="0" marL="0" marR="0" rtl="0" algn="l">
              <a:lnSpc>
                <a:spcPct val="120000"/>
              </a:lnSpc>
              <a:spcBef>
                <a:spcPts val="0"/>
              </a:spcBef>
              <a:spcAft>
                <a:spcPts val="0"/>
              </a:spcAft>
              <a:buNone/>
            </a:pPr>
            <a:r>
              <a:t/>
            </a:r>
            <a:endParaRPr b="1" sz="4200">
              <a:solidFill>
                <a:srgbClr val="DC2F02"/>
              </a:solidFill>
              <a:latin typeface="Arimo"/>
              <a:ea typeface="Arimo"/>
              <a:cs typeface="Arimo"/>
              <a:sym typeface="Arimo"/>
            </a:endParaRPr>
          </a:p>
        </p:txBody>
      </p:sp>
      <p:sp>
        <p:nvSpPr>
          <p:cNvPr id="166" name="Google Shape;166;p5"/>
          <p:cNvSpPr txBox="1"/>
          <p:nvPr/>
        </p:nvSpPr>
        <p:spPr>
          <a:xfrm>
            <a:off x="10910800" y="1373400"/>
            <a:ext cx="6144000" cy="4111200"/>
          </a:xfrm>
          <a:prstGeom prst="rect">
            <a:avLst/>
          </a:prstGeom>
          <a:noFill/>
          <a:ln>
            <a:noFill/>
          </a:ln>
        </p:spPr>
        <p:txBody>
          <a:bodyPr anchorCtr="0" anchor="t" bIns="0" lIns="0" spcFirstLastPara="1" rIns="0" wrap="square" tIns="0">
            <a:spAutoFit/>
          </a:bodyPr>
          <a:lstStyle/>
          <a:p>
            <a:pPr indent="-342900" lvl="0" marL="342900" marR="0" rtl="0" algn="l">
              <a:lnSpc>
                <a:spcPct val="150043"/>
              </a:lnSpc>
              <a:spcBef>
                <a:spcPts val="0"/>
              </a:spcBef>
              <a:spcAft>
                <a:spcPts val="0"/>
              </a:spcAft>
              <a:buClr>
                <a:srgbClr val="000000"/>
              </a:buClr>
              <a:buSzPts val="2322"/>
              <a:buFont typeface="Arial"/>
              <a:buChar char="•"/>
            </a:pPr>
            <a:r>
              <a:rPr b="1" lang="en-US" sz="2322">
                <a:solidFill>
                  <a:srgbClr val="000000"/>
                </a:solidFill>
                <a:latin typeface="Arimo"/>
                <a:ea typeface="Arimo"/>
                <a:cs typeface="Arimo"/>
                <a:sym typeface="Arimo"/>
              </a:rPr>
              <a:t>Sub Committee Investigate, consult  and consider.  </a:t>
            </a:r>
            <a:endParaRPr/>
          </a:p>
          <a:p>
            <a:pPr indent="-342900" lvl="0" marL="342900" marR="0" rtl="0" algn="l">
              <a:lnSpc>
                <a:spcPct val="150043"/>
              </a:lnSpc>
              <a:spcBef>
                <a:spcPts val="0"/>
              </a:spcBef>
              <a:spcAft>
                <a:spcPts val="0"/>
              </a:spcAft>
              <a:buClr>
                <a:srgbClr val="000000"/>
              </a:buClr>
              <a:buSzPts val="2322"/>
              <a:buFont typeface="Arial"/>
              <a:buChar char="•"/>
            </a:pPr>
            <a:r>
              <a:rPr b="1" lang="en-US" sz="2322">
                <a:solidFill>
                  <a:srgbClr val="000000"/>
                </a:solidFill>
                <a:latin typeface="Arimo"/>
                <a:ea typeface="Arimo"/>
                <a:cs typeface="Arimo"/>
                <a:sym typeface="Arimo"/>
              </a:rPr>
              <a:t>Engage with Property Experts at a conceptual level.</a:t>
            </a:r>
            <a:endParaRPr/>
          </a:p>
          <a:p>
            <a:pPr indent="-342900" lvl="0" marL="342900" marR="0" rtl="0" algn="l">
              <a:lnSpc>
                <a:spcPct val="150043"/>
              </a:lnSpc>
              <a:spcBef>
                <a:spcPts val="0"/>
              </a:spcBef>
              <a:spcAft>
                <a:spcPts val="0"/>
              </a:spcAft>
              <a:buClr>
                <a:srgbClr val="000000"/>
              </a:buClr>
              <a:buSzPts val="2322"/>
              <a:buFont typeface="Arial"/>
              <a:buChar char="•"/>
            </a:pPr>
            <a:r>
              <a:rPr b="1" lang="en-US" sz="2322">
                <a:solidFill>
                  <a:srgbClr val="000000"/>
                </a:solidFill>
                <a:latin typeface="Arimo"/>
                <a:ea typeface="Arimo"/>
                <a:cs typeface="Arimo"/>
                <a:sym typeface="Arimo"/>
              </a:rPr>
              <a:t>Establish Professional Team</a:t>
            </a:r>
            <a:endParaRPr/>
          </a:p>
          <a:p>
            <a:pPr indent="-342900" lvl="0" marL="342900" marR="0" rtl="0" algn="l">
              <a:lnSpc>
                <a:spcPct val="150043"/>
              </a:lnSpc>
              <a:spcBef>
                <a:spcPts val="0"/>
              </a:spcBef>
              <a:spcAft>
                <a:spcPts val="0"/>
              </a:spcAft>
              <a:buClr>
                <a:srgbClr val="000000"/>
              </a:buClr>
              <a:buSzPts val="2322"/>
              <a:buFont typeface="Arial"/>
              <a:buChar char="•"/>
            </a:pPr>
            <a:r>
              <a:rPr b="1" lang="en-US" sz="2322">
                <a:solidFill>
                  <a:srgbClr val="000000"/>
                </a:solidFill>
                <a:latin typeface="Arimo"/>
                <a:ea typeface="Arimo"/>
                <a:cs typeface="Arimo"/>
                <a:sym typeface="Arimo"/>
              </a:rPr>
              <a:t>Obtain Quotes for Phase Two work</a:t>
            </a:r>
            <a:endParaRPr/>
          </a:p>
          <a:p>
            <a:pPr indent="-342900" lvl="0" marL="342900" marR="0" rtl="0" algn="l">
              <a:lnSpc>
                <a:spcPct val="150043"/>
              </a:lnSpc>
              <a:spcBef>
                <a:spcPts val="0"/>
              </a:spcBef>
              <a:spcAft>
                <a:spcPts val="0"/>
              </a:spcAft>
              <a:buClr>
                <a:srgbClr val="000000"/>
              </a:buClr>
              <a:buSzPts val="2322"/>
              <a:buFont typeface="Arial"/>
              <a:buChar char="•"/>
            </a:pPr>
            <a:r>
              <a:rPr b="1" lang="en-US" sz="2322">
                <a:solidFill>
                  <a:srgbClr val="000000"/>
                </a:solidFill>
                <a:latin typeface="Arimo"/>
                <a:ea typeface="Arimo"/>
                <a:cs typeface="Arimo"/>
                <a:sym typeface="Arimo"/>
              </a:rPr>
              <a:t>Phase One Report to BCC by Dec 2026</a:t>
            </a:r>
            <a:endParaRPr/>
          </a:p>
          <a:p>
            <a:pPr indent="0" lvl="0" marL="0" marR="0" rtl="0" algn="l">
              <a:lnSpc>
                <a:spcPct val="150043"/>
              </a:lnSpc>
              <a:spcBef>
                <a:spcPts val="0"/>
              </a:spcBef>
              <a:spcAft>
                <a:spcPts val="0"/>
              </a:spcAft>
              <a:buNone/>
            </a:pPr>
            <a:r>
              <a:t/>
            </a:r>
            <a:endParaRPr sz="2322">
              <a:solidFill>
                <a:srgbClr val="000000"/>
              </a:solidFill>
              <a:latin typeface="Arimo"/>
              <a:ea typeface="Arimo"/>
              <a:cs typeface="Arimo"/>
              <a:sym typeface="Arimo"/>
            </a:endParaRPr>
          </a:p>
        </p:txBody>
      </p:sp>
      <p:sp>
        <p:nvSpPr>
          <p:cNvPr id="167" name="Google Shape;167;p5"/>
          <p:cNvSpPr txBox="1"/>
          <p:nvPr/>
        </p:nvSpPr>
        <p:spPr>
          <a:xfrm>
            <a:off x="10808507" y="3890500"/>
            <a:ext cx="6348600" cy="62433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Clr>
                <a:schemeClr val="dk1"/>
              </a:buClr>
              <a:buSzPts val="4200"/>
              <a:buFont typeface="Calibri"/>
              <a:buNone/>
            </a:pPr>
            <a:r>
              <a:t/>
            </a:r>
            <a:endParaRPr b="1" i="0" sz="4200" u="none" cap="none" strike="noStrike">
              <a:solidFill>
                <a:srgbClr val="DC2F02"/>
              </a:solidFill>
              <a:latin typeface="Arimo"/>
              <a:ea typeface="Arimo"/>
              <a:cs typeface="Arimo"/>
              <a:sym typeface="Arimo"/>
            </a:endParaRPr>
          </a:p>
          <a:p>
            <a:pPr indent="0" lvl="0" marL="0" marR="0" rtl="0" algn="l">
              <a:lnSpc>
                <a:spcPct val="120000"/>
              </a:lnSpc>
              <a:spcBef>
                <a:spcPts val="0"/>
              </a:spcBef>
              <a:spcAft>
                <a:spcPts val="0"/>
              </a:spcAft>
              <a:buClr>
                <a:srgbClr val="DC2F02"/>
              </a:buClr>
              <a:buSzPts val="4200"/>
              <a:buFont typeface="Arimo"/>
              <a:buNone/>
            </a:pPr>
            <a:r>
              <a:rPr b="1" lang="en-US" sz="4200">
                <a:solidFill>
                  <a:srgbClr val="DC2F02"/>
                </a:solidFill>
                <a:latin typeface="Arimo"/>
                <a:ea typeface="Arimo"/>
                <a:cs typeface="Arimo"/>
                <a:sym typeface="Arimo"/>
              </a:rPr>
              <a:t> </a:t>
            </a:r>
            <a:endParaRPr b="1" sz="4200">
              <a:solidFill>
                <a:srgbClr val="DC2F02"/>
              </a:solidFill>
              <a:latin typeface="Arimo"/>
              <a:ea typeface="Arimo"/>
              <a:cs typeface="Arimo"/>
              <a:sym typeface="Arimo"/>
            </a:endParaRPr>
          </a:p>
          <a:p>
            <a:pPr indent="0" lvl="0" marL="0" marR="0" rtl="0" algn="l">
              <a:lnSpc>
                <a:spcPct val="120000"/>
              </a:lnSpc>
              <a:spcBef>
                <a:spcPts val="0"/>
              </a:spcBef>
              <a:spcAft>
                <a:spcPts val="0"/>
              </a:spcAft>
              <a:buClr>
                <a:srgbClr val="DC2F02"/>
              </a:buClr>
              <a:buSzPts val="4200"/>
              <a:buFont typeface="Arimo"/>
              <a:buNone/>
            </a:pPr>
            <a:r>
              <a:rPr b="1" i="0" lang="en-US" sz="4200" u="none" cap="none" strike="noStrike">
                <a:solidFill>
                  <a:srgbClr val="DC2F02"/>
                </a:solidFill>
                <a:latin typeface="Arimo"/>
                <a:ea typeface="Arimo"/>
                <a:cs typeface="Arimo"/>
                <a:sym typeface="Arimo"/>
              </a:rPr>
              <a:t>Phase Two  (Budget Funding) </a:t>
            </a:r>
            <a:endParaRPr b="1" i="0" sz="4200" u="none" cap="none" strike="noStrike">
              <a:solidFill>
                <a:srgbClr val="DC2F02"/>
              </a:solidFill>
              <a:latin typeface="Arimo"/>
              <a:ea typeface="Arimo"/>
              <a:cs typeface="Arimo"/>
              <a:sym typeface="Arimo"/>
            </a:endParaRPr>
          </a:p>
          <a:p>
            <a:pPr indent="-342900" lvl="1" marL="601980" marR="0" rtl="0" algn="l">
              <a:lnSpc>
                <a:spcPct val="150000"/>
              </a:lnSpc>
              <a:spcBef>
                <a:spcPts val="0"/>
              </a:spcBef>
              <a:spcAft>
                <a:spcPts val="0"/>
              </a:spcAft>
              <a:buClr>
                <a:srgbClr val="000000"/>
              </a:buClr>
              <a:buSzPts val="2400"/>
              <a:buFont typeface="Arial"/>
              <a:buChar char="•"/>
            </a:pPr>
            <a:r>
              <a:rPr b="1" i="0" lang="en-US" sz="2400" u="none" cap="none" strike="noStrike">
                <a:solidFill>
                  <a:srgbClr val="000000"/>
                </a:solidFill>
                <a:latin typeface="Arimo"/>
                <a:ea typeface="Arimo"/>
                <a:cs typeface="Arimo"/>
                <a:sym typeface="Arimo"/>
              </a:rPr>
              <a:t>Confirm legalities, practicalities and economics.</a:t>
            </a:r>
            <a:endParaRPr/>
          </a:p>
          <a:p>
            <a:pPr indent="-342900" lvl="1" marL="601980" marR="0" rtl="0" algn="l">
              <a:lnSpc>
                <a:spcPct val="150000"/>
              </a:lnSpc>
              <a:spcBef>
                <a:spcPts val="0"/>
              </a:spcBef>
              <a:spcAft>
                <a:spcPts val="0"/>
              </a:spcAft>
              <a:buClr>
                <a:srgbClr val="000000"/>
              </a:buClr>
              <a:buSzPts val="2400"/>
              <a:buFont typeface="Arial"/>
              <a:buChar char="•"/>
            </a:pPr>
            <a:r>
              <a:rPr b="1" i="0" lang="en-US" sz="2400" u="none" cap="none" strike="noStrike">
                <a:solidFill>
                  <a:srgbClr val="000000"/>
                </a:solidFill>
                <a:latin typeface="Arimo"/>
                <a:ea typeface="Arimo"/>
                <a:cs typeface="Arimo"/>
                <a:sym typeface="Arimo"/>
              </a:rPr>
              <a:t>Consult owner groups</a:t>
            </a:r>
            <a:endParaRPr/>
          </a:p>
          <a:p>
            <a:pPr indent="-342900" lvl="1" marL="601980" marR="0" rtl="0" algn="l">
              <a:lnSpc>
                <a:spcPct val="150000"/>
              </a:lnSpc>
              <a:spcBef>
                <a:spcPts val="0"/>
              </a:spcBef>
              <a:spcAft>
                <a:spcPts val="0"/>
              </a:spcAft>
              <a:buClr>
                <a:srgbClr val="000000"/>
              </a:buClr>
              <a:buSzPts val="2400"/>
              <a:buFont typeface="Arial"/>
              <a:buChar char="•"/>
            </a:pPr>
            <a:r>
              <a:rPr b="1" i="0" lang="en-US" sz="2400" u="none" cap="none" strike="noStrike">
                <a:solidFill>
                  <a:srgbClr val="000000"/>
                </a:solidFill>
                <a:latin typeface="Arimo"/>
                <a:ea typeface="Arimo"/>
                <a:cs typeface="Arimo"/>
                <a:sym typeface="Arimo"/>
              </a:rPr>
              <a:t>Develop a  recommended pathway(s)</a:t>
            </a:r>
            <a:endParaRPr/>
          </a:p>
          <a:p>
            <a:pPr indent="-342900" lvl="1" marL="601980" marR="0" rtl="0" algn="l">
              <a:lnSpc>
                <a:spcPct val="150000"/>
              </a:lnSpc>
              <a:spcBef>
                <a:spcPts val="0"/>
              </a:spcBef>
              <a:spcAft>
                <a:spcPts val="0"/>
              </a:spcAft>
              <a:buClr>
                <a:srgbClr val="000000"/>
              </a:buClr>
              <a:buSzPts val="2400"/>
              <a:buFont typeface="Arial"/>
              <a:buChar char="•"/>
            </a:pPr>
            <a:r>
              <a:rPr b="1" i="0" lang="en-US" sz="2400" u="none" cap="none" strike="noStrike">
                <a:solidFill>
                  <a:srgbClr val="000000"/>
                </a:solidFill>
                <a:latin typeface="Arimo"/>
                <a:ea typeface="Arimo"/>
                <a:cs typeface="Arimo"/>
                <a:sym typeface="Arimo"/>
              </a:rPr>
              <a:t>Phase Two Report to BCC for 2027 AGM</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6"/>
          <p:cNvSpPr/>
          <p:nvPr/>
        </p:nvSpPr>
        <p:spPr>
          <a:xfrm rot="-2700000">
            <a:off x="8321741" y="4321241"/>
            <a:ext cx="1644517" cy="1644517"/>
          </a:xfrm>
          <a:custGeom>
            <a:rect b="b" l="l" r="r" t="t"/>
            <a:pathLst>
              <a:path extrusionOk="0" h="1644517" w="1644517">
                <a:moveTo>
                  <a:pt x="0" y="0"/>
                </a:moveTo>
                <a:lnTo>
                  <a:pt x="1644518" y="0"/>
                </a:lnTo>
                <a:lnTo>
                  <a:pt x="1644518" y="1644518"/>
                </a:lnTo>
                <a:lnTo>
                  <a:pt x="0" y="1644518"/>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73" name="Google Shape;173;p6"/>
          <p:cNvSpPr/>
          <p:nvPr/>
        </p:nvSpPr>
        <p:spPr>
          <a:xfrm>
            <a:off x="8768384" y="4705811"/>
            <a:ext cx="751233" cy="875377"/>
          </a:xfrm>
          <a:custGeom>
            <a:rect b="b" l="l" r="r" t="t"/>
            <a:pathLst>
              <a:path extrusionOk="0" h="875377" w="751233">
                <a:moveTo>
                  <a:pt x="0" y="0"/>
                </a:moveTo>
                <a:lnTo>
                  <a:pt x="751232" y="0"/>
                </a:lnTo>
                <a:lnTo>
                  <a:pt x="751232" y="875378"/>
                </a:lnTo>
                <a:lnTo>
                  <a:pt x="0" y="875378"/>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74" name="Google Shape;174;p6"/>
          <p:cNvSpPr/>
          <p:nvPr/>
        </p:nvSpPr>
        <p:spPr>
          <a:xfrm>
            <a:off x="3246841" y="7657762"/>
            <a:ext cx="875377" cy="875377"/>
          </a:xfrm>
          <a:custGeom>
            <a:rect b="b" l="l" r="r" t="t"/>
            <a:pathLst>
              <a:path extrusionOk="0" h="875377" w="875377">
                <a:moveTo>
                  <a:pt x="0" y="0"/>
                </a:moveTo>
                <a:lnTo>
                  <a:pt x="875377" y="0"/>
                </a:lnTo>
                <a:lnTo>
                  <a:pt x="875377" y="875377"/>
                </a:lnTo>
                <a:lnTo>
                  <a:pt x="0" y="875377"/>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75" name="Google Shape;175;p6"/>
          <p:cNvSpPr txBox="1"/>
          <p:nvPr/>
        </p:nvSpPr>
        <p:spPr>
          <a:xfrm>
            <a:off x="3061901" y="711702"/>
            <a:ext cx="11908506" cy="657225"/>
          </a:xfrm>
          <a:prstGeom prst="rect">
            <a:avLst/>
          </a:prstGeom>
          <a:noFill/>
          <a:ln>
            <a:noFill/>
          </a:ln>
        </p:spPr>
        <p:txBody>
          <a:bodyPr anchorCtr="0" anchor="t" bIns="0" lIns="0" spcFirstLastPara="1" rIns="0" wrap="square" tIns="0">
            <a:spAutoFit/>
          </a:bodyPr>
          <a:lstStyle/>
          <a:p>
            <a:pPr indent="0" lvl="0" marL="0" marR="0" rtl="0" algn="ctr">
              <a:lnSpc>
                <a:spcPct val="120000"/>
              </a:lnSpc>
              <a:spcBef>
                <a:spcPts val="0"/>
              </a:spcBef>
              <a:spcAft>
                <a:spcPts val="0"/>
              </a:spcAft>
              <a:buNone/>
            </a:pPr>
            <a:r>
              <a:rPr b="1" lang="en-US" sz="4200" u="sng">
                <a:solidFill>
                  <a:srgbClr val="DC2F02"/>
                </a:solidFill>
                <a:latin typeface="Arimo"/>
                <a:ea typeface="Arimo"/>
                <a:cs typeface="Arimo"/>
                <a:sym typeface="Arimo"/>
              </a:rPr>
              <a:t>Our Motions </a:t>
            </a:r>
            <a:endParaRPr/>
          </a:p>
        </p:txBody>
      </p:sp>
      <p:sp>
        <p:nvSpPr>
          <p:cNvPr id="176" name="Google Shape;176;p6"/>
          <p:cNvSpPr txBox="1"/>
          <p:nvPr/>
        </p:nvSpPr>
        <p:spPr>
          <a:xfrm>
            <a:off x="1143625" y="1507088"/>
            <a:ext cx="5311800" cy="646500"/>
          </a:xfrm>
          <a:prstGeom prst="rect">
            <a:avLst/>
          </a:prstGeom>
          <a:noFill/>
          <a:ln>
            <a:noFill/>
          </a:ln>
        </p:spPr>
        <p:txBody>
          <a:bodyPr anchorCtr="0" anchor="t" bIns="0" lIns="0" spcFirstLastPara="1" rIns="0" wrap="square" tIns="0">
            <a:spAutoFit/>
          </a:bodyPr>
          <a:lstStyle/>
          <a:p>
            <a:pPr indent="0" lvl="0" marL="0" marR="0" rtl="0" algn="ctr">
              <a:lnSpc>
                <a:spcPct val="120000"/>
              </a:lnSpc>
              <a:spcBef>
                <a:spcPts val="0"/>
              </a:spcBef>
              <a:spcAft>
                <a:spcPts val="0"/>
              </a:spcAft>
              <a:buNone/>
            </a:pPr>
            <a:r>
              <a:rPr b="1" lang="en-US" sz="4200">
                <a:solidFill>
                  <a:srgbClr val="DC2F02"/>
                </a:solidFill>
                <a:latin typeface="Arimo"/>
                <a:ea typeface="Arimo"/>
                <a:cs typeface="Arimo"/>
                <a:sym typeface="Arimo"/>
              </a:rPr>
              <a:t>Motion 15 </a:t>
            </a:r>
            <a:endParaRPr/>
          </a:p>
        </p:txBody>
      </p:sp>
      <p:sp>
        <p:nvSpPr>
          <p:cNvPr id="177" name="Google Shape;177;p6"/>
          <p:cNvSpPr txBox="1"/>
          <p:nvPr/>
        </p:nvSpPr>
        <p:spPr>
          <a:xfrm>
            <a:off x="1478314" y="5393946"/>
            <a:ext cx="4412430" cy="451485"/>
          </a:xfrm>
          <a:prstGeom prst="rect">
            <a:avLst/>
          </a:prstGeom>
          <a:noFill/>
          <a:ln>
            <a:noFill/>
          </a:ln>
        </p:spPr>
        <p:txBody>
          <a:bodyPr anchorCtr="0" anchor="t" bIns="0" lIns="0" spcFirstLastPara="1" rIns="0" wrap="square" tIns="0">
            <a:spAutoFit/>
          </a:bodyPr>
          <a:lstStyle/>
          <a:p>
            <a:pPr indent="0" lvl="0" marL="0" marR="0" rtl="0" algn="ctr">
              <a:lnSpc>
                <a:spcPct val="200000"/>
              </a:lnSpc>
              <a:spcBef>
                <a:spcPts val="0"/>
              </a:spcBef>
              <a:spcAft>
                <a:spcPts val="0"/>
              </a:spcAft>
              <a:buNone/>
            </a:pPr>
            <a:r>
              <a:t/>
            </a:r>
            <a:endParaRPr sz="1800">
              <a:solidFill>
                <a:schemeClr val="dk1"/>
              </a:solidFill>
              <a:latin typeface="Calibri"/>
              <a:ea typeface="Calibri"/>
              <a:cs typeface="Calibri"/>
              <a:sym typeface="Calibri"/>
            </a:endParaRPr>
          </a:p>
        </p:txBody>
      </p:sp>
      <p:sp>
        <p:nvSpPr>
          <p:cNvPr id="178" name="Google Shape;178;p6"/>
          <p:cNvSpPr txBox="1"/>
          <p:nvPr/>
        </p:nvSpPr>
        <p:spPr>
          <a:xfrm>
            <a:off x="11694333" y="1641375"/>
            <a:ext cx="5627700" cy="646500"/>
          </a:xfrm>
          <a:prstGeom prst="rect">
            <a:avLst/>
          </a:prstGeom>
          <a:noFill/>
          <a:ln>
            <a:noFill/>
          </a:ln>
        </p:spPr>
        <p:txBody>
          <a:bodyPr anchorCtr="0" anchor="t" bIns="0" lIns="0" spcFirstLastPara="1" rIns="0" wrap="square" tIns="0">
            <a:spAutoFit/>
          </a:bodyPr>
          <a:lstStyle/>
          <a:p>
            <a:pPr indent="0" lvl="0" marL="0" marR="0" rtl="0" algn="ctr">
              <a:lnSpc>
                <a:spcPct val="120000"/>
              </a:lnSpc>
              <a:spcBef>
                <a:spcPts val="0"/>
              </a:spcBef>
              <a:spcAft>
                <a:spcPts val="0"/>
              </a:spcAft>
              <a:buNone/>
            </a:pPr>
            <a:r>
              <a:rPr b="1" lang="en-US" sz="4200">
                <a:solidFill>
                  <a:srgbClr val="DC2F02"/>
                </a:solidFill>
                <a:latin typeface="Arimo"/>
                <a:ea typeface="Arimo"/>
                <a:cs typeface="Arimo"/>
                <a:sym typeface="Arimo"/>
              </a:rPr>
              <a:t>Motion 16</a:t>
            </a:r>
            <a:endParaRPr/>
          </a:p>
        </p:txBody>
      </p:sp>
      <p:sp>
        <p:nvSpPr>
          <p:cNvPr id="179" name="Google Shape;179;p6"/>
          <p:cNvSpPr txBox="1"/>
          <p:nvPr/>
        </p:nvSpPr>
        <p:spPr>
          <a:xfrm>
            <a:off x="11430024" y="2849700"/>
            <a:ext cx="6156300" cy="6588000"/>
          </a:xfrm>
          <a:prstGeom prst="rect">
            <a:avLst/>
          </a:prstGeom>
          <a:noFill/>
          <a:ln>
            <a:noFill/>
          </a:ln>
        </p:spPr>
        <p:txBody>
          <a:bodyPr anchorCtr="0" anchor="t" bIns="0" lIns="0" spcFirstLastPara="1" rIns="0" wrap="square" tIns="0">
            <a:spAutoFit/>
          </a:bodyPr>
          <a:lstStyle/>
          <a:p>
            <a:pPr indent="-259080" lvl="1" marL="518160" marR="0" rtl="0" algn="l">
              <a:lnSpc>
                <a:spcPct val="112500"/>
              </a:lnSpc>
              <a:spcBef>
                <a:spcPts val="0"/>
              </a:spcBef>
              <a:spcAft>
                <a:spcPts val="0"/>
              </a:spcAft>
              <a:buClr>
                <a:srgbClr val="000000"/>
              </a:buClr>
              <a:buSzPts val="3200"/>
              <a:buFont typeface="Arial"/>
              <a:buChar char="•"/>
            </a:pPr>
            <a:r>
              <a:rPr b="1" i="0" lang="en-US" sz="3200" u="none" cap="none" strike="noStrike">
                <a:solidFill>
                  <a:srgbClr val="000000"/>
                </a:solidFill>
                <a:latin typeface="Arimo"/>
                <a:ea typeface="Arimo"/>
                <a:cs typeface="Arimo"/>
                <a:sym typeface="Arimo"/>
              </a:rPr>
              <a:t>That the Body Corporate agrees to  the allocation of  funds in the 2027 budget to enable the Sub Committee to  obtain professional advice as  necessary to carry out the recommendations detailed in the report, to a maximum sum  of $50,000. All expenditure requires the prior approval of the Body Corporate Committee. </a:t>
            </a:r>
            <a:endParaRPr/>
          </a:p>
        </p:txBody>
      </p:sp>
      <p:sp>
        <p:nvSpPr>
          <p:cNvPr id="180" name="Google Shape;180;p6"/>
          <p:cNvSpPr txBox="1"/>
          <p:nvPr/>
        </p:nvSpPr>
        <p:spPr>
          <a:xfrm>
            <a:off x="772850" y="2936475"/>
            <a:ext cx="6841800" cy="7142100"/>
          </a:xfrm>
          <a:prstGeom prst="rect">
            <a:avLst/>
          </a:prstGeom>
          <a:noFill/>
          <a:ln>
            <a:noFill/>
          </a:ln>
        </p:spPr>
        <p:txBody>
          <a:bodyPr anchorCtr="0" anchor="t" bIns="0" lIns="0" spcFirstLastPara="1" rIns="0" wrap="square" tIns="0">
            <a:spAutoFit/>
          </a:bodyPr>
          <a:lstStyle/>
          <a:p>
            <a:pPr indent="-259080" lvl="1" marL="518160" marR="0" rtl="0" algn="l">
              <a:lnSpc>
                <a:spcPct val="112500"/>
              </a:lnSpc>
              <a:spcBef>
                <a:spcPts val="0"/>
              </a:spcBef>
              <a:spcAft>
                <a:spcPts val="0"/>
              </a:spcAft>
              <a:buClr>
                <a:srgbClr val="000000"/>
              </a:buClr>
              <a:buSzPts val="3200"/>
              <a:buFont typeface="Arial"/>
              <a:buChar char="•"/>
            </a:pPr>
            <a:r>
              <a:rPr b="1" i="0" lang="en-US" sz="3200" u="none" cap="none" strike="noStrike">
                <a:solidFill>
                  <a:srgbClr val="000000"/>
                </a:solidFill>
                <a:latin typeface="Arimo"/>
                <a:ea typeface="Arimo"/>
                <a:cs typeface="Arimo"/>
                <a:sym typeface="Arimo"/>
              </a:rPr>
              <a:t>That the Body Corporate receives and endorses the “Sale” Sub-committee Initial Report dated 20 April 2026 and that a Sub Committee be appointed by the Body Corporate Committee  to undertake a Further Investigation into an “Ownership Restructure” for the Ridge as outlined in Recommendation Two of the Report</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7"/>
          <p:cNvSpPr/>
          <p:nvPr/>
        </p:nvSpPr>
        <p:spPr>
          <a:xfrm rot="-2700000">
            <a:off x="8175648" y="7710531"/>
            <a:ext cx="5152937" cy="5152937"/>
          </a:xfrm>
          <a:custGeom>
            <a:rect b="b" l="l" r="r" t="t"/>
            <a:pathLst>
              <a:path extrusionOk="0" h="5152937" w="5152937">
                <a:moveTo>
                  <a:pt x="0" y="0"/>
                </a:moveTo>
                <a:lnTo>
                  <a:pt x="5152937" y="0"/>
                </a:lnTo>
                <a:lnTo>
                  <a:pt x="5152937" y="5152938"/>
                </a:lnTo>
                <a:lnTo>
                  <a:pt x="0" y="5152938"/>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86" name="Google Shape;186;p7"/>
          <p:cNvSpPr/>
          <p:nvPr/>
        </p:nvSpPr>
        <p:spPr>
          <a:xfrm rot="-2700000">
            <a:off x="11903532" y="8818146"/>
            <a:ext cx="2937707" cy="2937707"/>
          </a:xfrm>
          <a:custGeom>
            <a:rect b="b" l="l" r="r" t="t"/>
            <a:pathLst>
              <a:path extrusionOk="0" h="2937707" w="2937707">
                <a:moveTo>
                  <a:pt x="0" y="0"/>
                </a:moveTo>
                <a:lnTo>
                  <a:pt x="2937708" y="0"/>
                </a:lnTo>
                <a:lnTo>
                  <a:pt x="2937708" y="2937708"/>
                </a:lnTo>
                <a:lnTo>
                  <a:pt x="0" y="2937708"/>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87" name="Google Shape;187;p7"/>
          <p:cNvSpPr/>
          <p:nvPr/>
        </p:nvSpPr>
        <p:spPr>
          <a:xfrm rot="-2700000">
            <a:off x="10266929" y="-3105457"/>
            <a:ext cx="6210914" cy="6210914"/>
          </a:xfrm>
          <a:custGeom>
            <a:rect b="b" l="l" r="r" t="t"/>
            <a:pathLst>
              <a:path extrusionOk="0" h="6210914" w="6210914">
                <a:moveTo>
                  <a:pt x="0" y="0"/>
                </a:moveTo>
                <a:lnTo>
                  <a:pt x="6210914" y="0"/>
                </a:lnTo>
                <a:lnTo>
                  <a:pt x="6210914" y="6210914"/>
                </a:lnTo>
                <a:lnTo>
                  <a:pt x="0" y="6210914"/>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88" name="Google Shape;188;p7"/>
          <p:cNvSpPr/>
          <p:nvPr/>
        </p:nvSpPr>
        <p:spPr>
          <a:xfrm>
            <a:off x="10525353" y="2296467"/>
            <a:ext cx="5694066" cy="5694066"/>
          </a:xfrm>
          <a:custGeom>
            <a:rect b="b" l="l" r="r" t="t"/>
            <a:pathLst>
              <a:path extrusionOk="0" h="6530848" w="6530848">
                <a:moveTo>
                  <a:pt x="3265424" y="0"/>
                </a:moveTo>
                <a:lnTo>
                  <a:pt x="0" y="3265424"/>
                </a:lnTo>
                <a:lnTo>
                  <a:pt x="3265424" y="6530848"/>
                </a:lnTo>
                <a:lnTo>
                  <a:pt x="6530848" y="3265424"/>
                </a:lnTo>
                <a:lnTo>
                  <a:pt x="3265424" y="0"/>
                </a:lnTo>
                <a:close/>
              </a:path>
            </a:pathLst>
          </a:custGeom>
          <a:blipFill rotWithShape="1">
            <a:blip r:embed="rId3">
              <a:alphaModFix/>
            </a:blip>
            <a:stretch>
              <a:fillRect b="0" l="-32881" r="-17071"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89" name="Google Shape;189;p7"/>
          <p:cNvSpPr/>
          <p:nvPr/>
        </p:nvSpPr>
        <p:spPr>
          <a:xfrm rot="-2700000">
            <a:off x="15933163" y="870350"/>
            <a:ext cx="4938274" cy="4938274"/>
          </a:xfrm>
          <a:custGeom>
            <a:rect b="b" l="l" r="r" t="t"/>
            <a:pathLst>
              <a:path extrusionOk="0" h="4938274" w="4938274">
                <a:moveTo>
                  <a:pt x="0" y="0"/>
                </a:moveTo>
                <a:lnTo>
                  <a:pt x="4938274" y="0"/>
                </a:lnTo>
                <a:lnTo>
                  <a:pt x="4938274" y="4938273"/>
                </a:lnTo>
                <a:lnTo>
                  <a:pt x="0" y="4938273"/>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0" name="Google Shape;190;p7"/>
          <p:cNvSpPr/>
          <p:nvPr/>
        </p:nvSpPr>
        <p:spPr>
          <a:xfrm rot="-2700000">
            <a:off x="10731545" y="1798676"/>
            <a:ext cx="995582" cy="995582"/>
          </a:xfrm>
          <a:custGeom>
            <a:rect b="b" l="l" r="r" t="t"/>
            <a:pathLst>
              <a:path extrusionOk="0" h="995582" w="995582">
                <a:moveTo>
                  <a:pt x="0" y="0"/>
                </a:moveTo>
                <a:lnTo>
                  <a:pt x="995582" y="0"/>
                </a:lnTo>
                <a:lnTo>
                  <a:pt x="995582" y="995582"/>
                </a:lnTo>
                <a:lnTo>
                  <a:pt x="0" y="995582"/>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1" name="Google Shape;191;p7"/>
          <p:cNvSpPr/>
          <p:nvPr/>
        </p:nvSpPr>
        <p:spPr>
          <a:xfrm rot="-2700000">
            <a:off x="15614805" y="7711936"/>
            <a:ext cx="995582" cy="995582"/>
          </a:xfrm>
          <a:custGeom>
            <a:rect b="b" l="l" r="r" t="t"/>
            <a:pathLst>
              <a:path extrusionOk="0" h="995582" w="995582">
                <a:moveTo>
                  <a:pt x="0" y="0"/>
                </a:moveTo>
                <a:lnTo>
                  <a:pt x="995582" y="0"/>
                </a:lnTo>
                <a:lnTo>
                  <a:pt x="995582" y="995582"/>
                </a:lnTo>
                <a:lnTo>
                  <a:pt x="0" y="995582"/>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2" name="Google Shape;192;p7"/>
          <p:cNvSpPr/>
          <p:nvPr/>
        </p:nvSpPr>
        <p:spPr>
          <a:xfrm rot="-2700000">
            <a:off x="15727097" y="7824228"/>
            <a:ext cx="770999" cy="770999"/>
          </a:xfrm>
          <a:custGeom>
            <a:rect b="b" l="l" r="r" t="t"/>
            <a:pathLst>
              <a:path extrusionOk="0" h="770999" w="770999">
                <a:moveTo>
                  <a:pt x="0" y="0"/>
                </a:moveTo>
                <a:lnTo>
                  <a:pt x="770998" y="0"/>
                </a:lnTo>
                <a:lnTo>
                  <a:pt x="770998" y="770998"/>
                </a:lnTo>
                <a:lnTo>
                  <a:pt x="0" y="770998"/>
                </a:lnTo>
                <a:lnTo>
                  <a:pt x="0" y="0"/>
                </a:lnTo>
                <a:close/>
              </a:path>
            </a:pathLst>
          </a:cu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3" name="Google Shape;193;p7"/>
          <p:cNvSpPr txBox="1"/>
          <p:nvPr/>
        </p:nvSpPr>
        <p:spPr>
          <a:xfrm>
            <a:off x="1028700" y="792000"/>
            <a:ext cx="9212400" cy="96972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lang="en-US" sz="9000">
                <a:solidFill>
                  <a:srgbClr val="DC2F02"/>
                </a:solidFill>
                <a:latin typeface="Arimo"/>
                <a:ea typeface="Arimo"/>
                <a:cs typeface="Arimo"/>
                <a:sym typeface="Arimo"/>
              </a:rPr>
              <a:t>Options ? </a:t>
            </a:r>
            <a:endParaRPr/>
          </a:p>
          <a:p>
            <a:pPr indent="0" lvl="0" marL="0" marR="0" rtl="0" algn="l">
              <a:lnSpc>
                <a:spcPct val="225000"/>
              </a:lnSpc>
              <a:spcBef>
                <a:spcPts val="0"/>
              </a:spcBef>
              <a:spcAft>
                <a:spcPts val="0"/>
              </a:spcAft>
              <a:buNone/>
            </a:pPr>
            <a:r>
              <a:rPr b="1" lang="en-US" sz="4800">
                <a:solidFill>
                  <a:srgbClr val="DC2F02"/>
                </a:solidFill>
                <a:latin typeface="Arimo"/>
                <a:ea typeface="Arimo"/>
                <a:cs typeface="Arimo"/>
                <a:sym typeface="Arimo"/>
              </a:rPr>
              <a:t>Stay as we are for ever;</a:t>
            </a:r>
            <a:endParaRPr/>
          </a:p>
          <a:p>
            <a:pPr indent="0" lvl="0" marL="0" marR="0" rtl="0" algn="l">
              <a:lnSpc>
                <a:spcPct val="225000"/>
              </a:lnSpc>
              <a:spcBef>
                <a:spcPts val="0"/>
              </a:spcBef>
              <a:spcAft>
                <a:spcPts val="0"/>
              </a:spcAft>
              <a:buNone/>
            </a:pPr>
            <a:r>
              <a:rPr b="1" lang="en-US" sz="4800">
                <a:solidFill>
                  <a:srgbClr val="DC2F02"/>
                </a:solidFill>
                <a:latin typeface="Arimo"/>
                <a:ea typeface="Arimo"/>
                <a:cs typeface="Arimo"/>
                <a:sym typeface="Arimo"/>
              </a:rPr>
              <a:t>OR</a:t>
            </a:r>
            <a:endParaRPr/>
          </a:p>
          <a:p>
            <a:pPr indent="0" lvl="0" marL="0" marR="0" rtl="0" algn="l">
              <a:lnSpc>
                <a:spcPct val="225000"/>
              </a:lnSpc>
              <a:spcBef>
                <a:spcPts val="0"/>
              </a:spcBef>
              <a:spcAft>
                <a:spcPts val="0"/>
              </a:spcAft>
              <a:buNone/>
            </a:pPr>
            <a:r>
              <a:rPr b="1" lang="en-US" sz="4800">
                <a:solidFill>
                  <a:srgbClr val="DC2F02"/>
                </a:solidFill>
                <a:latin typeface="Arimo"/>
                <a:ea typeface="Arimo"/>
                <a:cs typeface="Arimo"/>
                <a:sym typeface="Arimo"/>
              </a:rPr>
              <a:t>Is there a better alternative? </a:t>
            </a:r>
            <a:endParaRPr/>
          </a:p>
          <a:p>
            <a:pPr indent="0" lvl="0" marL="0" marR="0" rtl="0" algn="l">
              <a:lnSpc>
                <a:spcPct val="225000"/>
              </a:lnSpc>
              <a:spcBef>
                <a:spcPts val="0"/>
              </a:spcBef>
              <a:spcAft>
                <a:spcPts val="0"/>
              </a:spcAft>
              <a:buNone/>
            </a:pPr>
            <a:r>
              <a:t/>
            </a:r>
            <a:endParaRPr b="1" sz="4800">
              <a:solidFill>
                <a:srgbClr val="DC2F02"/>
              </a:solidFill>
              <a:latin typeface="Arimo"/>
              <a:ea typeface="Arimo"/>
              <a:cs typeface="Arimo"/>
              <a:sym typeface="Arimo"/>
            </a:endParaRPr>
          </a:p>
          <a:p>
            <a:pPr indent="0" lvl="0" marL="0" marR="0" rtl="0" algn="l">
              <a:lnSpc>
                <a:spcPct val="120000"/>
              </a:lnSpc>
              <a:spcBef>
                <a:spcPts val="0"/>
              </a:spcBef>
              <a:spcAft>
                <a:spcPts val="0"/>
              </a:spcAft>
              <a:buNone/>
            </a:pPr>
            <a:r>
              <a:rPr b="1" lang="en-US" sz="9000">
                <a:solidFill>
                  <a:srgbClr val="DC2F02"/>
                </a:solidFill>
                <a:latin typeface="Arimo"/>
                <a:ea typeface="Arimo"/>
                <a:cs typeface="Arimo"/>
                <a:sym typeface="Arimo"/>
              </a:rPr>
              <a:t>Thank You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2006-08-16T00:00:00Z</dcterms:created>
  <dc:creator>Charlie</dc:creator>
</cp:coreProperties>
</file>